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70" r:id="rId3"/>
    <p:sldId id="271" r:id="rId4"/>
    <p:sldId id="272" r:id="rId5"/>
    <p:sldId id="258" r:id="rId6"/>
    <p:sldId id="263" r:id="rId7"/>
    <p:sldId id="259" r:id="rId8"/>
    <p:sldId id="273" r:id="rId9"/>
    <p:sldId id="260" r:id="rId10"/>
    <p:sldId id="261" r:id="rId11"/>
    <p:sldId id="262" r:id="rId12"/>
    <p:sldId id="264" r:id="rId13"/>
    <p:sldId id="265" r:id="rId14"/>
    <p:sldId id="266" r:id="rId15"/>
    <p:sldId id="267" r:id="rId16"/>
    <p:sldId id="274" r:id="rId17"/>
    <p:sldId id="268" r:id="rId18"/>
    <p:sldId id="269" r:id="rId19"/>
    <p:sldId id="276" r:id="rId20"/>
    <p:sldId id="278" r:id="rId21"/>
    <p:sldId id="279" r:id="rId22"/>
  </p:sldIdLst>
  <p:sldSz cx="12192000" cy="6858000"/>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38" d="100"/>
          <a:sy n="138" d="100"/>
        </p:scale>
        <p:origin x="189" y="6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bg-BG"/>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49C33E82-8EB9-40E6-9C38-8035F6AE94B3}" type="datetimeFigureOut">
              <a:rPr lang="bg-BG" smtClean="0"/>
              <a:t>27.5.2025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1005003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49C33E82-8EB9-40E6-9C38-8035F6AE94B3}" type="datetimeFigureOut">
              <a:rPr lang="bg-BG" smtClean="0"/>
              <a:t>27.5.2025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3027683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49C33E82-8EB9-40E6-9C38-8035F6AE94B3}" type="datetimeFigureOut">
              <a:rPr lang="bg-BG" smtClean="0"/>
              <a:t>27.5.2025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2738831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p>
            <a:fld id="{49C33E82-8EB9-40E6-9C38-8035F6AE94B3}" type="datetimeFigureOut">
              <a:rPr lang="bg-BG" smtClean="0"/>
              <a:t>27.5.2025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264311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bg-BG"/>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9C33E82-8EB9-40E6-9C38-8035F6AE94B3}" type="datetimeFigureOut">
              <a:rPr lang="bg-BG" smtClean="0"/>
              <a:t>27.5.2025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2907852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p>
            <a:fld id="{49C33E82-8EB9-40E6-9C38-8035F6AE94B3}" type="datetimeFigureOut">
              <a:rPr lang="bg-BG" smtClean="0"/>
              <a:t>27.5.2025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670904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bg-BG"/>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p>
            <a:fld id="{49C33E82-8EB9-40E6-9C38-8035F6AE94B3}" type="datetimeFigureOut">
              <a:rPr lang="bg-BG" smtClean="0"/>
              <a:t>27.5.2025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4071346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49C33E82-8EB9-40E6-9C38-8035F6AE94B3}" type="datetimeFigureOut">
              <a:rPr lang="bg-BG" smtClean="0"/>
              <a:t>27.5.2025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150340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33E82-8EB9-40E6-9C38-8035F6AE94B3}" type="datetimeFigureOut">
              <a:rPr lang="bg-BG" smtClean="0"/>
              <a:t>27.5.2025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1193956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bg-BG"/>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C33E82-8EB9-40E6-9C38-8035F6AE94B3}" type="datetimeFigureOut">
              <a:rPr lang="bg-BG" smtClean="0"/>
              <a:t>27.5.2025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2333422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bg-BG"/>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C33E82-8EB9-40E6-9C38-8035F6AE94B3}" type="datetimeFigureOut">
              <a:rPr lang="bg-BG" smtClean="0"/>
              <a:t>27.5.2025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CB9746D2-BEA4-4CCE-A689-D98E697C9756}" type="slidenum">
              <a:rPr lang="bg-BG" smtClean="0"/>
              <a:t>‹#›</a:t>
            </a:fld>
            <a:endParaRPr lang="bg-BG"/>
          </a:p>
        </p:txBody>
      </p:sp>
    </p:spTree>
    <p:extLst>
      <p:ext uri="{BB962C8B-B14F-4D97-AF65-F5344CB8AC3E}">
        <p14:creationId xmlns:p14="http://schemas.microsoft.com/office/powerpoint/2010/main" val="3750755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C33E82-8EB9-40E6-9C38-8035F6AE94B3}" type="datetimeFigureOut">
              <a:rPr lang="bg-BG" smtClean="0"/>
              <a:t>27.5.2025 г.</a:t>
            </a:fld>
            <a:endParaRPr lang="bg-BG"/>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9746D2-BEA4-4CCE-A689-D98E697C9756}" type="slidenum">
              <a:rPr lang="bg-BG" smtClean="0"/>
              <a:t>‹#›</a:t>
            </a:fld>
            <a:endParaRPr lang="bg-BG"/>
          </a:p>
        </p:txBody>
      </p:sp>
    </p:spTree>
    <p:extLst>
      <p:ext uri="{BB962C8B-B14F-4D97-AF65-F5344CB8AC3E}">
        <p14:creationId xmlns:p14="http://schemas.microsoft.com/office/powerpoint/2010/main" val="2183654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5750" t="15778" r="14916" b="74148"/>
          <a:stretch/>
        </p:blipFill>
        <p:spPr>
          <a:xfrm>
            <a:off x="152400" y="104484"/>
            <a:ext cx="11880000" cy="970968"/>
          </a:xfrm>
          <a:prstGeom prst="rect">
            <a:avLst/>
          </a:prstGeom>
        </p:spPr>
      </p:pic>
      <p:sp>
        <p:nvSpPr>
          <p:cNvPr id="6" name="TextBox 5"/>
          <p:cNvSpPr txBox="1"/>
          <p:nvPr/>
        </p:nvSpPr>
        <p:spPr>
          <a:xfrm>
            <a:off x="152400" y="1097280"/>
            <a:ext cx="11880000" cy="1815882"/>
          </a:xfrm>
          <a:prstGeom prst="rect">
            <a:avLst/>
          </a:prstGeom>
          <a:noFill/>
        </p:spPr>
        <p:txBody>
          <a:bodyPr wrap="square" rtlCol="0">
            <a:spAutoFit/>
          </a:bodyPr>
          <a:lstStyle/>
          <a:p>
            <a:pPr algn="ctr"/>
            <a:r>
              <a:rPr lang="en-US" sz="2800" dirty="0">
                <a:effectLst>
                  <a:outerShdw blurRad="38100" dist="38100" dir="2700000" algn="tl">
                    <a:srgbClr val="000000">
                      <a:alpha val="43137"/>
                    </a:srgbClr>
                  </a:outerShdw>
                </a:effectLst>
              </a:rPr>
              <a:t>XIII International Scientific Conference NEW ECONOMY 2025 </a:t>
            </a:r>
            <a:endParaRPr lang="en-US" sz="2800" dirty="0" smtClean="0">
              <a:effectLst>
                <a:outerShdw blurRad="38100" dist="38100" dir="2700000" algn="tl">
                  <a:srgbClr val="000000">
                    <a:alpha val="43137"/>
                  </a:srgbClr>
                </a:outerShdw>
              </a:effectLst>
            </a:endParaRPr>
          </a:p>
          <a:p>
            <a:pPr algn="ctr"/>
            <a:r>
              <a:rPr lang="en-US" sz="2800" b="1" dirty="0" smtClean="0">
                <a:effectLst>
                  <a:outerShdw blurRad="38100" dist="38100" dir="2700000" algn="tl">
                    <a:srgbClr val="000000">
                      <a:alpha val="43137"/>
                    </a:srgbClr>
                  </a:outerShdw>
                </a:effectLst>
              </a:rPr>
              <a:t>‘The</a:t>
            </a:r>
            <a:r>
              <a:rPr lang="en-US" sz="2800" b="1" dirty="0">
                <a:effectLst>
                  <a:outerShdw blurRad="38100" dist="38100" dir="2700000" algn="tl">
                    <a:srgbClr val="000000">
                      <a:alpha val="43137"/>
                    </a:srgbClr>
                  </a:outerShdw>
                </a:effectLst>
              </a:rPr>
              <a:t> Innovative Economy in Times of Global Challenges: </a:t>
            </a:r>
            <a:endParaRPr lang="en-US" sz="2800" b="1" dirty="0" smtClean="0">
              <a:effectLst>
                <a:outerShdw blurRad="38100" dist="38100" dir="2700000" algn="tl">
                  <a:srgbClr val="000000">
                    <a:alpha val="43137"/>
                  </a:srgbClr>
                </a:outerShdw>
              </a:effectLst>
            </a:endParaRPr>
          </a:p>
          <a:p>
            <a:pPr algn="ctr"/>
            <a:r>
              <a:rPr lang="en-US" sz="2800" b="1" dirty="0" smtClean="0">
                <a:effectLst>
                  <a:outerShdw blurRad="38100" dist="38100" dir="2700000" algn="tl">
                    <a:srgbClr val="000000">
                      <a:alpha val="43137"/>
                    </a:srgbClr>
                  </a:outerShdw>
                </a:effectLst>
              </a:rPr>
              <a:t>New </a:t>
            </a:r>
            <a:r>
              <a:rPr lang="en-US" sz="2800" b="1" dirty="0">
                <a:effectLst>
                  <a:outerShdw blurRad="38100" dist="38100" dir="2700000" algn="tl">
                    <a:srgbClr val="000000">
                      <a:alpha val="43137"/>
                    </a:srgbClr>
                  </a:outerShdw>
                </a:effectLst>
              </a:rPr>
              <a:t>Approaches to Growth and a Sustainable </a:t>
            </a:r>
            <a:r>
              <a:rPr lang="en-US" sz="2800" b="1" dirty="0" smtClean="0">
                <a:effectLst>
                  <a:outerShdw blurRad="38100" dist="38100" dir="2700000" algn="tl">
                    <a:srgbClr val="000000">
                      <a:alpha val="43137"/>
                    </a:srgbClr>
                  </a:outerShdw>
                </a:effectLst>
              </a:rPr>
              <a:t>Future’</a:t>
            </a:r>
          </a:p>
          <a:p>
            <a:pPr algn="ctr"/>
            <a:r>
              <a:rPr lang="en-US" sz="2800" dirty="0" smtClean="0">
                <a:effectLst>
                  <a:outerShdw blurRad="38100" dist="38100" dir="2700000" algn="tl">
                    <a:srgbClr val="000000">
                      <a:alpha val="43137"/>
                    </a:srgbClr>
                  </a:outerShdw>
                </a:effectLst>
              </a:rPr>
              <a:t>May 23</a:t>
            </a:r>
            <a:r>
              <a:rPr lang="en-US" sz="2800" baseline="30000" dirty="0" smtClean="0">
                <a:effectLst>
                  <a:outerShdw blurRad="38100" dist="38100" dir="2700000" algn="tl">
                    <a:srgbClr val="000000">
                      <a:alpha val="43137"/>
                    </a:srgbClr>
                  </a:outerShdw>
                </a:effectLst>
              </a:rPr>
              <a:t>rd</a:t>
            </a:r>
            <a:r>
              <a:rPr lang="en-US" sz="2800" dirty="0" smtClean="0">
                <a:effectLst>
                  <a:outerShdw blurRad="38100" dist="38100" dir="2700000" algn="tl">
                    <a:srgbClr val="000000">
                      <a:alpha val="43137"/>
                    </a:srgbClr>
                  </a:outerShdw>
                </a:effectLst>
              </a:rPr>
              <a:t>, 2025, Sofia, Bulgaria</a:t>
            </a:r>
            <a:endParaRPr lang="bg-BG" sz="2800" dirty="0">
              <a:effectLst>
                <a:outerShdw blurRad="38100" dist="38100" dir="2700000" algn="tl">
                  <a:srgbClr val="000000">
                    <a:alpha val="43137"/>
                  </a:srgbClr>
                </a:outerShdw>
              </a:effectLst>
            </a:endParaRPr>
          </a:p>
        </p:txBody>
      </p:sp>
      <p:sp>
        <p:nvSpPr>
          <p:cNvPr id="7" name="TextBox 6"/>
          <p:cNvSpPr txBox="1"/>
          <p:nvPr/>
        </p:nvSpPr>
        <p:spPr>
          <a:xfrm>
            <a:off x="502793" y="3114675"/>
            <a:ext cx="11179214" cy="3600986"/>
          </a:xfrm>
          <a:prstGeom prst="rect">
            <a:avLst/>
          </a:prstGeom>
          <a:noFill/>
        </p:spPr>
        <p:txBody>
          <a:bodyPr wrap="none" rtlCol="0">
            <a:spAutoFit/>
          </a:bodyPr>
          <a:lstStyle/>
          <a:p>
            <a:pPr algn="ctr"/>
            <a:r>
              <a:rPr lang="en-GB" sz="4000" b="1" cap="all" dirty="0">
                <a:solidFill>
                  <a:srgbClr val="C00000"/>
                </a:solidFill>
                <a:effectLst>
                  <a:outerShdw blurRad="38100" dist="38100" dir="2700000" algn="tl">
                    <a:srgbClr val="000000">
                      <a:alpha val="43137"/>
                    </a:srgbClr>
                  </a:outerShdw>
                </a:effectLst>
              </a:rPr>
              <a:t>A NEW STUDY OF THE ADMINISTRATIVE CAPACITY </a:t>
            </a:r>
            <a:endParaRPr lang="en-GB" sz="4000" b="1" cap="all" dirty="0" smtClean="0">
              <a:solidFill>
                <a:srgbClr val="C00000"/>
              </a:solidFill>
              <a:effectLst>
                <a:outerShdw blurRad="38100" dist="38100" dir="2700000" algn="tl">
                  <a:srgbClr val="000000">
                    <a:alpha val="43137"/>
                  </a:srgbClr>
                </a:outerShdw>
              </a:effectLst>
            </a:endParaRPr>
          </a:p>
          <a:p>
            <a:pPr algn="ctr"/>
            <a:r>
              <a:rPr lang="en-GB" sz="4000" b="1" cap="all" dirty="0" smtClean="0">
                <a:solidFill>
                  <a:srgbClr val="C00000"/>
                </a:solidFill>
                <a:effectLst>
                  <a:outerShdw blurRad="38100" dist="38100" dir="2700000" algn="tl">
                    <a:srgbClr val="000000">
                      <a:alpha val="43137"/>
                    </a:srgbClr>
                  </a:outerShdw>
                </a:effectLst>
              </a:rPr>
              <a:t>OF </a:t>
            </a:r>
            <a:r>
              <a:rPr lang="en-GB" sz="4000" b="1" cap="all" dirty="0">
                <a:solidFill>
                  <a:srgbClr val="C00000"/>
                </a:solidFill>
                <a:effectLst>
                  <a:outerShdw blurRad="38100" dist="38100" dir="2700000" algn="tl">
                    <a:srgbClr val="000000">
                      <a:alpha val="43137"/>
                    </a:srgbClr>
                  </a:outerShdw>
                </a:effectLst>
              </a:rPr>
              <a:t>THE BULGARIAN STATE ADMINISTRATION</a:t>
            </a:r>
            <a:endParaRPr lang="bg-BG" sz="4000" b="1" dirty="0">
              <a:solidFill>
                <a:srgbClr val="C00000"/>
              </a:solidFill>
              <a:effectLst>
                <a:outerShdw blurRad="38100" dist="38100" dir="2700000" algn="tl">
                  <a:srgbClr val="000000">
                    <a:alpha val="43137"/>
                  </a:srgbClr>
                </a:outerShdw>
              </a:effectLst>
            </a:endParaRPr>
          </a:p>
          <a:p>
            <a:pPr algn="ctr"/>
            <a:endParaRPr lang="en-GB" dirty="0" smtClean="0">
              <a:effectLst>
                <a:outerShdw blurRad="38100" dist="38100" dir="2700000" algn="tl">
                  <a:srgbClr val="000000">
                    <a:alpha val="43137"/>
                  </a:srgbClr>
                </a:outerShdw>
              </a:effectLst>
            </a:endParaRPr>
          </a:p>
          <a:p>
            <a:pPr marL="447675" indent="-447675" algn="just">
              <a:buFont typeface="Wingdings" panose="05000000000000000000" pitchFamily="2" charset="2"/>
              <a:buChar char="q"/>
            </a:pPr>
            <a:r>
              <a:rPr lang="en-GB" sz="2800" b="1" dirty="0" smtClean="0">
                <a:effectLst>
                  <a:outerShdw blurRad="38100" dist="38100" dir="2700000" algn="tl">
                    <a:srgbClr val="000000">
                      <a:alpha val="43137"/>
                    </a:srgbClr>
                  </a:outerShdw>
                </a:effectLst>
              </a:rPr>
              <a:t>Prof. Borislav Borisov, D.Sc.</a:t>
            </a:r>
            <a:r>
              <a:rPr lang="en-GB" sz="2800" dirty="0" smtClean="0">
                <a:effectLst>
                  <a:outerShdw blurRad="38100" dist="38100" dir="2700000" algn="tl">
                    <a:srgbClr val="000000">
                      <a:alpha val="43137"/>
                    </a:srgbClr>
                  </a:outerShdw>
                </a:effectLst>
              </a:rPr>
              <a:t>, University of National and World Economy, </a:t>
            </a:r>
          </a:p>
          <a:p>
            <a:pPr marL="447675" indent="-447675" algn="just"/>
            <a:r>
              <a:rPr lang="en-GB" sz="2800" dirty="0" smtClean="0">
                <a:effectLst>
                  <a:outerShdw blurRad="38100" dist="38100" dir="2700000" algn="tl">
                    <a:srgbClr val="000000">
                      <a:alpha val="43137"/>
                    </a:srgbClr>
                  </a:outerShdw>
                </a:effectLst>
              </a:rPr>
              <a:t>	Institute of Economics and Politics, Sofia, Bulgaria</a:t>
            </a:r>
          </a:p>
          <a:p>
            <a:pPr marL="447675" indent="-447675" algn="just">
              <a:buFont typeface="Wingdings" panose="05000000000000000000" pitchFamily="2" charset="2"/>
              <a:buChar char="q"/>
            </a:pPr>
            <a:endParaRPr lang="en-GB" dirty="0" smtClean="0">
              <a:effectLst>
                <a:outerShdw blurRad="38100" dist="38100" dir="2700000" algn="tl">
                  <a:srgbClr val="000000">
                    <a:alpha val="43137"/>
                  </a:srgbClr>
                </a:outerShdw>
              </a:effectLst>
            </a:endParaRPr>
          </a:p>
          <a:p>
            <a:pPr marL="447675" indent="-447675" algn="just">
              <a:buFont typeface="Wingdings" panose="05000000000000000000" pitchFamily="2" charset="2"/>
              <a:buChar char="q"/>
            </a:pPr>
            <a:r>
              <a:rPr lang="en-GB" sz="2800" b="1" dirty="0" smtClean="0">
                <a:effectLst>
                  <a:outerShdw blurRad="38100" dist="38100" dir="2700000" algn="tl">
                    <a:srgbClr val="000000">
                      <a:alpha val="43137"/>
                    </a:srgbClr>
                  </a:outerShdw>
                </a:effectLst>
              </a:rPr>
              <a:t>Head Assist. Prof. Yuliyan Gospodinov, PhD</a:t>
            </a:r>
            <a:r>
              <a:rPr lang="en-GB" sz="2800" dirty="0" smtClean="0">
                <a:effectLst>
                  <a:outerShdw blurRad="38100" dist="38100" dir="2700000" algn="tl">
                    <a:srgbClr val="000000">
                      <a:alpha val="43137"/>
                    </a:srgbClr>
                  </a:outerShdw>
                </a:effectLst>
              </a:rPr>
              <a:t>, </a:t>
            </a:r>
          </a:p>
          <a:p>
            <a:pPr marL="447675" indent="-447675" algn="just"/>
            <a:r>
              <a:rPr lang="en-GB" sz="2800" dirty="0" smtClean="0">
                <a:effectLst>
                  <a:outerShdw blurRad="38100" dist="38100" dir="2700000" algn="tl">
                    <a:srgbClr val="000000">
                      <a:alpha val="43137"/>
                    </a:srgbClr>
                  </a:outerShdw>
                </a:effectLst>
              </a:rPr>
              <a:t>	Tsenov Academy of Economics, Svishtov, Bulgaria</a:t>
            </a:r>
          </a:p>
        </p:txBody>
      </p:sp>
      <p:cxnSp>
        <p:nvCxnSpPr>
          <p:cNvPr id="9" name="Straight Connector 8"/>
          <p:cNvCxnSpPr/>
          <p:nvPr/>
        </p:nvCxnSpPr>
        <p:spPr>
          <a:xfrm>
            <a:off x="66675" y="2943225"/>
            <a:ext cx="120324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9409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875" y="5131772"/>
            <a:ext cx="4962525" cy="830997"/>
          </a:xfrm>
          <a:prstGeom prst="rect">
            <a:avLst/>
          </a:prstGeom>
          <a:solidFill>
            <a:schemeClr val="accent6">
              <a:lumMod val="20000"/>
              <a:lumOff val="80000"/>
            </a:schemeClr>
          </a:solidFill>
          <a:ln>
            <a:solidFill>
              <a:srgbClr val="C00000"/>
            </a:solidFill>
          </a:ln>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dirty="0">
                <a:effectLst>
                  <a:outerShdw blurRad="38100" dist="38100" dir="2700000" algn="tl">
                    <a:srgbClr val="000000">
                      <a:alpha val="43137"/>
                    </a:srgbClr>
                  </a:outerShdw>
                </a:effectLst>
              </a:rPr>
              <a:t>remaining areas </a:t>
            </a:r>
            <a:r>
              <a:rPr lang="en-GB" sz="2400" dirty="0" smtClean="0">
                <a:effectLst>
                  <a:outerShdw blurRad="38100" dist="38100" dir="2700000" algn="tl">
                    <a:srgbClr val="000000">
                      <a:alpha val="43137"/>
                    </a:srgbClr>
                  </a:outerShdw>
                </a:effectLst>
              </a:rPr>
              <a:t>are rated as </a:t>
            </a:r>
            <a:r>
              <a:rPr lang="en-GB" sz="2400" b="1" dirty="0">
                <a:effectLst>
                  <a:outerShdw blurRad="38100" dist="38100" dir="2700000" algn="tl">
                    <a:srgbClr val="000000">
                      <a:alpha val="43137"/>
                    </a:srgbClr>
                  </a:outerShdw>
                </a:effectLst>
              </a:rPr>
              <a:t>good</a:t>
            </a:r>
            <a:r>
              <a:rPr lang="en-GB" sz="2400" dirty="0">
                <a:effectLst>
                  <a:outerShdw blurRad="38100" dist="38100" dir="2700000" algn="tl">
                    <a:srgbClr val="000000">
                      <a:alpha val="43137"/>
                    </a:srgbClr>
                  </a:outerShdw>
                </a:effectLst>
              </a:rPr>
              <a:t> capacity </a:t>
            </a:r>
            <a:r>
              <a:rPr lang="en-GB" sz="2400" dirty="0" smtClean="0">
                <a:effectLst>
                  <a:outerShdw blurRad="38100" dist="38100" dir="2700000" algn="tl">
                    <a:srgbClr val="000000">
                      <a:alpha val="43137"/>
                    </a:srgbClr>
                  </a:outerShdw>
                </a:effectLst>
              </a:rPr>
              <a:t>(2.51-3.25). </a:t>
            </a:r>
            <a:endParaRPr lang="bg-BG" sz="2400" dirty="0">
              <a:effectLst>
                <a:outerShdw blurRad="38100" dist="38100" dir="2700000" algn="tl">
                  <a:srgbClr val="000000">
                    <a:alpha val="43137"/>
                  </a:srgbClr>
                </a:outerShdw>
              </a:effectLst>
            </a:endParaRPr>
          </a:p>
        </p:txBody>
      </p:sp>
      <p:sp>
        <p:nvSpPr>
          <p:cNvPr id="3" name="TextBox 2"/>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
        <p:nvSpPr>
          <p:cNvPr id="4" name="TextBox 3"/>
          <p:cNvSpPr txBox="1"/>
          <p:nvPr/>
        </p:nvSpPr>
        <p:spPr>
          <a:xfrm>
            <a:off x="4076700" y="151685"/>
            <a:ext cx="4094454" cy="461665"/>
          </a:xfrm>
          <a:prstGeom prst="rect">
            <a:avLst/>
          </a:prstGeom>
          <a:noFill/>
        </p:spPr>
        <p:txBody>
          <a:bodyPr wrap="none" rtlCol="0">
            <a:spAutoFit/>
          </a:bodyPr>
          <a:lstStyle/>
          <a:p>
            <a:r>
              <a:rPr lang="en-GB" sz="2400" b="1" dirty="0" smtClean="0">
                <a:solidFill>
                  <a:srgbClr val="C00000"/>
                </a:solidFill>
                <a:effectLst>
                  <a:outerShdw blurRad="38100" dist="38100" dir="2700000" algn="tl">
                    <a:srgbClr val="000000">
                      <a:alpha val="43137"/>
                    </a:srgbClr>
                  </a:outerShdw>
                </a:effectLst>
              </a:rPr>
              <a:t>Assessment of </a:t>
            </a:r>
            <a:r>
              <a:rPr lang="en-US" sz="2400" b="1" dirty="0" smtClean="0">
                <a:solidFill>
                  <a:srgbClr val="C00000"/>
                </a:solidFill>
                <a:effectLst>
                  <a:outerShdw blurRad="38100" dist="38100" dir="2700000" algn="tl">
                    <a:srgbClr val="000000">
                      <a:alpha val="43137"/>
                    </a:srgbClr>
                  </a:outerShdw>
                </a:effectLst>
              </a:rPr>
              <a:t>administrations</a:t>
            </a:r>
            <a:endParaRPr lang="bg-BG" sz="2400" b="1" dirty="0">
              <a:solidFill>
                <a:srgbClr val="C00000"/>
              </a:solidFill>
              <a:effectLst>
                <a:outerShdw blurRad="38100" dist="38100" dir="2700000" algn="tl">
                  <a:srgbClr val="000000">
                    <a:alpha val="43137"/>
                  </a:srgbClr>
                </a:outerShdw>
              </a:effectLst>
            </a:endParaRPr>
          </a:p>
        </p:txBody>
      </p:sp>
      <p:sp>
        <p:nvSpPr>
          <p:cNvPr id="5" name="TextBox 4"/>
          <p:cNvSpPr txBox="1"/>
          <p:nvPr/>
        </p:nvSpPr>
        <p:spPr>
          <a:xfrm>
            <a:off x="76200" y="5129569"/>
            <a:ext cx="6696075" cy="1569660"/>
          </a:xfrm>
          <a:prstGeom prst="rect">
            <a:avLst/>
          </a:prstGeom>
          <a:solidFill>
            <a:schemeClr val="accent4">
              <a:lumMod val="20000"/>
              <a:lumOff val="80000"/>
            </a:schemeClr>
          </a:solidFill>
          <a:ln>
            <a:solidFill>
              <a:srgbClr val="C00000"/>
            </a:solidFill>
          </a:ln>
        </p:spPr>
        <p:txBody>
          <a:bodyPr wrap="square" rtlCol="0">
            <a:spAutoFit/>
          </a:bodyPr>
          <a:lstStyle/>
          <a:p>
            <a:pPr algn="just"/>
            <a:r>
              <a:rPr lang="en-GB" sz="2400" b="1" dirty="0" smtClean="0">
                <a:effectLst>
                  <a:outerShdw blurRad="38100" dist="38100" dir="2700000" algn="tl">
                    <a:srgbClr val="000000">
                      <a:alpha val="43137"/>
                    </a:srgbClr>
                  </a:outerShdw>
                </a:effectLst>
              </a:rPr>
              <a:t>Very good </a:t>
            </a:r>
            <a:r>
              <a:rPr lang="en-GB" sz="2400" dirty="0">
                <a:effectLst>
                  <a:outerShdw blurRad="38100" dist="38100" dir="2700000" algn="tl">
                    <a:srgbClr val="000000">
                      <a:alpha val="43137"/>
                    </a:srgbClr>
                  </a:outerShdw>
                </a:effectLst>
              </a:rPr>
              <a:t>administrative </a:t>
            </a:r>
            <a:r>
              <a:rPr lang="en-GB" sz="2400" dirty="0" smtClean="0">
                <a:effectLst>
                  <a:outerShdw blurRad="38100" dist="38100" dir="2700000" algn="tl">
                    <a:srgbClr val="000000">
                      <a:alpha val="43137"/>
                    </a:srgbClr>
                  </a:outerShdw>
                </a:effectLst>
              </a:rPr>
              <a:t>capacity (3.26-4.00) </a:t>
            </a:r>
            <a:r>
              <a:rPr lang="en-GB" sz="2400" dirty="0">
                <a:effectLst>
                  <a:outerShdw blurRad="38100" dist="38100" dir="2700000" algn="tl">
                    <a:srgbClr val="000000">
                      <a:alpha val="43137"/>
                    </a:srgbClr>
                  </a:outerShdw>
                </a:effectLst>
              </a:rPr>
              <a:t>in the areas of internal control, management of internal work processes, risk management, and the opportunities provided for reporting corruption</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6" name="TextBox 5"/>
          <p:cNvSpPr txBox="1"/>
          <p:nvPr/>
        </p:nvSpPr>
        <p:spPr>
          <a:xfrm>
            <a:off x="2809766" y="746341"/>
            <a:ext cx="9153634" cy="4154984"/>
          </a:xfrm>
          <a:prstGeom prst="rect">
            <a:avLst/>
          </a:prstGeom>
          <a:solidFill>
            <a:schemeClr val="accent2">
              <a:lumMod val="20000"/>
              <a:lumOff val="80000"/>
            </a:schemeClr>
          </a:solidFill>
          <a:ln>
            <a:solidFill>
              <a:srgbClr val="C00000"/>
            </a:solidFill>
          </a:ln>
        </p:spPr>
        <p:txBody>
          <a:bodyPr wrap="square" rtlCol="0">
            <a:spAutoFit/>
          </a:bodyPr>
          <a:lstStyle/>
          <a:p>
            <a:pPr algn="just"/>
            <a:r>
              <a:rPr lang="en-GB" sz="2400" dirty="0">
                <a:effectLst>
                  <a:outerShdw blurRad="38100" dist="38100" dir="2700000" algn="tl">
                    <a:srgbClr val="000000">
                      <a:alpha val="43137"/>
                    </a:srgbClr>
                  </a:outerShdw>
                </a:effectLst>
              </a:rPr>
              <a:t>The lowest scores, corresponding to </a:t>
            </a:r>
            <a:r>
              <a:rPr lang="en-GB" sz="2400" b="1" dirty="0">
                <a:effectLst>
                  <a:outerShdw blurRad="38100" dist="38100" dir="2700000" algn="tl">
                    <a:srgbClr val="000000">
                      <a:alpha val="43137"/>
                    </a:srgbClr>
                  </a:outerShdw>
                </a:effectLst>
              </a:rPr>
              <a:t>satisfactory</a:t>
            </a:r>
            <a:r>
              <a:rPr lang="en-GB" sz="2400" dirty="0">
                <a:effectLst>
                  <a:outerShdw blurRad="38100" dist="38100" dir="2700000" algn="tl">
                    <a:srgbClr val="000000">
                      <a:alpha val="43137"/>
                    </a:srgbClr>
                  </a:outerShdw>
                </a:effectLst>
              </a:rPr>
              <a:t> capacity </a:t>
            </a:r>
            <a:r>
              <a:rPr lang="en-GB" sz="2400" dirty="0" smtClean="0">
                <a:effectLst>
                  <a:outerShdw blurRad="38100" dist="38100" dir="2700000" algn="tl">
                    <a:srgbClr val="000000">
                      <a:alpha val="43137"/>
                    </a:srgbClr>
                  </a:outerShdw>
                </a:effectLst>
              </a:rPr>
              <a:t>(1.76-2.50) but </a:t>
            </a:r>
            <a:r>
              <a:rPr lang="en-GB" sz="2400" dirty="0">
                <a:effectLst>
                  <a:outerShdw blurRad="38100" dist="38100" dir="2700000" algn="tl">
                    <a:srgbClr val="000000">
                      <a:alpha val="43137"/>
                    </a:srgbClr>
                  </a:outerShdw>
                </a:effectLst>
              </a:rPr>
              <a:t>very close in value to unsatisfactory, </a:t>
            </a:r>
            <a:r>
              <a:rPr lang="en-GB" sz="2400" dirty="0" smtClean="0">
                <a:effectLst>
                  <a:outerShdw blurRad="38100" dist="38100" dir="2700000" algn="tl">
                    <a:srgbClr val="000000">
                      <a:alpha val="43137"/>
                    </a:srgbClr>
                  </a:outerShdw>
                </a:effectLst>
              </a:rPr>
              <a:t>in </a:t>
            </a:r>
            <a:r>
              <a:rPr lang="en-GB" sz="2400" dirty="0">
                <a:effectLst>
                  <a:outerShdw blurRad="38100" dist="38100" dir="2700000" algn="tl">
                    <a:srgbClr val="000000">
                      <a:alpha val="43137"/>
                    </a:srgbClr>
                  </a:outerShdw>
                </a:effectLst>
              </a:rPr>
              <a:t>the areas concerning the use of alternative sources of energy to meet the needs of the administration, and the implementation of public-private partnerships. </a:t>
            </a:r>
            <a:endParaRPr lang="en-GB" sz="2400" dirty="0" smtClean="0">
              <a:effectLst>
                <a:outerShdw blurRad="38100" dist="38100" dir="2700000" algn="tl">
                  <a:srgbClr val="000000">
                    <a:alpha val="43137"/>
                  </a:srgbClr>
                </a:outerShdw>
              </a:effectLst>
            </a:endParaRPr>
          </a:p>
          <a:p>
            <a:pPr algn="just"/>
            <a:r>
              <a:rPr lang="en-GB" sz="2400" dirty="0" smtClean="0">
                <a:effectLst>
                  <a:outerShdw blurRad="38100" dist="38100" dir="2700000" algn="tl">
                    <a:srgbClr val="000000">
                      <a:alpha val="43137"/>
                    </a:srgbClr>
                  </a:outerShdw>
                </a:effectLst>
              </a:rPr>
              <a:t>The </a:t>
            </a:r>
            <a:r>
              <a:rPr lang="en-GB" sz="2400" dirty="0">
                <a:effectLst>
                  <a:outerShdw blurRad="38100" dist="38100" dir="2700000" algn="tl">
                    <a:srgbClr val="000000">
                      <a:alpha val="43137"/>
                    </a:srgbClr>
                  </a:outerShdw>
                </a:effectLst>
              </a:rPr>
              <a:t>capacity of administrations to carry out impact assessments of the introduction of new regulations and the implementation of policies, including analyses of tax, administrative and regulatory burdens, their financial health, the application of sustainable development principles, the use of artificial intelligence, the follow-up of implementation and the effective monitoring of the achievement of objectives with the participation of stakeholders, are also </a:t>
            </a:r>
            <a:r>
              <a:rPr lang="en-GB" sz="2400" dirty="0" smtClean="0">
                <a:effectLst>
                  <a:outerShdw blurRad="38100" dist="38100" dir="2700000" algn="tl">
                    <a:srgbClr val="000000">
                      <a:alpha val="43137"/>
                    </a:srgbClr>
                  </a:outerShdw>
                </a:effectLst>
              </a:rPr>
              <a:t>satisfactory.</a:t>
            </a:r>
            <a:endParaRPr lang="bg-BG" sz="2400" dirty="0">
              <a:effectLst>
                <a:outerShdw blurRad="38100" dist="38100" dir="2700000" algn="tl">
                  <a:srgbClr val="000000">
                    <a:alpha val="43137"/>
                  </a:srgbClr>
                </a:outerShdw>
              </a:effectLst>
            </a:endParaRPr>
          </a:p>
        </p:txBody>
      </p:sp>
      <p:sp>
        <p:nvSpPr>
          <p:cNvPr id="11" name="TextBox 10"/>
          <p:cNvSpPr txBox="1"/>
          <p:nvPr/>
        </p:nvSpPr>
        <p:spPr>
          <a:xfrm>
            <a:off x="76200" y="746341"/>
            <a:ext cx="2514600" cy="1938992"/>
          </a:xfrm>
          <a:prstGeom prst="rect">
            <a:avLst/>
          </a:prstGeom>
          <a:solidFill>
            <a:schemeClr val="accent1">
              <a:lumMod val="20000"/>
              <a:lumOff val="80000"/>
            </a:schemeClr>
          </a:solidFill>
          <a:ln>
            <a:solidFill>
              <a:srgbClr val="C00000"/>
            </a:solidFill>
          </a:ln>
        </p:spPr>
        <p:txBody>
          <a:bodyPr wrap="square" rtlCol="0">
            <a:spAutoFit/>
          </a:bodyPr>
          <a:lstStyle/>
          <a:p>
            <a:pPr algn="just"/>
            <a:r>
              <a:rPr lang="en-GB" sz="2400" dirty="0">
                <a:effectLst>
                  <a:outerShdw blurRad="38100" dist="38100" dir="2700000" algn="tl">
                    <a:srgbClr val="000000">
                      <a:alpha val="43137"/>
                    </a:srgbClr>
                  </a:outerShdw>
                </a:effectLst>
              </a:rPr>
              <a:t>There are no areas of administrative capacity rated as </a:t>
            </a:r>
            <a:r>
              <a:rPr lang="en-GB" sz="2400" b="1" dirty="0" smtClean="0">
                <a:solidFill>
                  <a:srgbClr val="C00000"/>
                </a:solidFill>
                <a:effectLst>
                  <a:outerShdw blurRad="38100" dist="38100" dir="2700000" algn="tl">
                    <a:srgbClr val="000000">
                      <a:alpha val="43137"/>
                    </a:srgbClr>
                  </a:outerShdw>
                </a:effectLst>
              </a:rPr>
              <a:t>unsatisfactor</a:t>
            </a:r>
            <a:r>
              <a:rPr lang="en-GB" sz="2400" dirty="0" smtClean="0">
                <a:solidFill>
                  <a:srgbClr val="C00000"/>
                </a:solidFill>
                <a:effectLst>
                  <a:outerShdw blurRad="38100" dist="38100" dir="2700000" algn="tl">
                    <a:srgbClr val="000000">
                      <a:alpha val="43137"/>
                    </a:srgbClr>
                  </a:outerShdw>
                </a:effectLst>
              </a:rPr>
              <a:t>y</a:t>
            </a:r>
            <a:r>
              <a:rPr lang="en-GB" sz="2400" dirty="0" smtClean="0">
                <a:effectLst>
                  <a:outerShdw blurRad="38100" dist="38100" dir="2700000" algn="tl">
                    <a:srgbClr val="000000">
                      <a:alpha val="43137"/>
                    </a:srgbClr>
                  </a:outerShdw>
                </a:effectLst>
              </a:rPr>
              <a:t> (1.00-1.75). </a:t>
            </a:r>
            <a:endParaRPr lang="en-GB"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58886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 y="822900"/>
            <a:ext cx="6753226" cy="3046988"/>
          </a:xfrm>
          <a:prstGeom prst="rect">
            <a:avLst/>
          </a:prstGeom>
          <a:solidFill>
            <a:schemeClr val="accent1">
              <a:lumMod val="20000"/>
              <a:lumOff val="80000"/>
            </a:schemeClr>
          </a:solidFill>
          <a:ln>
            <a:solidFill>
              <a:srgbClr val="C00000"/>
            </a:solidFill>
          </a:ln>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highest ratings </a:t>
            </a:r>
            <a:r>
              <a:rPr lang="en-GB" sz="2400" dirty="0">
                <a:effectLst>
                  <a:outerShdw blurRad="38100" dist="38100" dir="2700000" algn="tl">
                    <a:srgbClr val="000000">
                      <a:alpha val="43137"/>
                    </a:srgbClr>
                  </a:outerShdw>
                </a:effectLst>
              </a:rPr>
              <a:t>for their capacity are given by the representatives of the ministries, followed by the state agencies, which include the State Agency for Archives, the State Agency for Road Safety, the State Agency for State Reserve and Wartime Stocks, the State Agency for Refugees, the State Agency for Child Protection, the State Agency for National Security, the National Statistical Institute, etc. </a:t>
            </a:r>
            <a:endParaRPr lang="en-GB" sz="2400" dirty="0" smtClean="0">
              <a:effectLst>
                <a:outerShdw blurRad="38100" dist="38100" dir="2700000" algn="tl">
                  <a:srgbClr val="000000">
                    <a:alpha val="43137"/>
                  </a:srgbClr>
                </a:outerShdw>
              </a:effectLst>
            </a:endParaRPr>
          </a:p>
        </p:txBody>
      </p:sp>
      <p:sp>
        <p:nvSpPr>
          <p:cNvPr id="3" name="TextBox 2"/>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
        <p:nvSpPr>
          <p:cNvPr id="4" name="TextBox 3"/>
          <p:cNvSpPr txBox="1"/>
          <p:nvPr/>
        </p:nvSpPr>
        <p:spPr>
          <a:xfrm>
            <a:off x="3418926" y="151685"/>
            <a:ext cx="5410007" cy="461665"/>
          </a:xfrm>
          <a:prstGeom prst="rect">
            <a:avLst/>
          </a:prstGeom>
          <a:noFill/>
        </p:spPr>
        <p:txBody>
          <a:bodyPr wrap="none" rtlCol="0">
            <a:spAutoFit/>
          </a:bodyPr>
          <a:lstStyle/>
          <a:p>
            <a:pPr algn="ctr"/>
            <a:r>
              <a:rPr lang="en-GB" sz="2400" b="1" dirty="0" smtClean="0">
                <a:solidFill>
                  <a:srgbClr val="C00000"/>
                </a:solidFill>
                <a:effectLst>
                  <a:outerShdw blurRad="38100" dist="38100" dir="2700000" algn="tl">
                    <a:srgbClr val="000000">
                      <a:alpha val="43137"/>
                    </a:srgbClr>
                  </a:outerShdw>
                </a:effectLst>
              </a:rPr>
              <a:t>Assessment by groups of </a:t>
            </a:r>
            <a:r>
              <a:rPr lang="en-US" sz="2400" b="1" dirty="0" smtClean="0">
                <a:solidFill>
                  <a:srgbClr val="C00000"/>
                </a:solidFill>
                <a:effectLst>
                  <a:outerShdw blurRad="38100" dist="38100" dir="2700000" algn="tl">
                    <a:srgbClr val="000000">
                      <a:alpha val="43137"/>
                    </a:srgbClr>
                  </a:outerShdw>
                </a:effectLst>
              </a:rPr>
              <a:t>administrations</a:t>
            </a:r>
            <a:endParaRPr lang="bg-BG" sz="2400" b="1" dirty="0">
              <a:solidFill>
                <a:srgbClr val="C00000"/>
              </a:solidFill>
              <a:effectLst>
                <a:outerShdw blurRad="38100" dist="38100" dir="2700000" algn="tl">
                  <a:srgbClr val="000000">
                    <a:alpha val="43137"/>
                  </a:srgbClr>
                </a:outerShdw>
              </a:effectLst>
            </a:endParaRPr>
          </a:p>
        </p:txBody>
      </p:sp>
      <p:sp>
        <p:nvSpPr>
          <p:cNvPr id="5" name="TextBox 4"/>
          <p:cNvSpPr txBox="1"/>
          <p:nvPr/>
        </p:nvSpPr>
        <p:spPr>
          <a:xfrm>
            <a:off x="104776" y="4079438"/>
            <a:ext cx="11948466" cy="830997"/>
          </a:xfrm>
          <a:prstGeom prst="rect">
            <a:avLst/>
          </a:prstGeom>
          <a:solidFill>
            <a:schemeClr val="accent4">
              <a:lumMod val="20000"/>
              <a:lumOff val="80000"/>
            </a:schemeClr>
          </a:solidFill>
          <a:ln>
            <a:solidFill>
              <a:srgbClr val="C00000"/>
            </a:solidFill>
          </a:ln>
        </p:spPr>
        <p:txBody>
          <a:bodyPr wrap="square" rtlCol="0">
            <a:spAutoFit/>
          </a:bodyPr>
          <a:lstStyle/>
          <a:p>
            <a:pPr algn="just"/>
            <a:r>
              <a:rPr lang="en-GB" sz="2400" b="1" dirty="0" smtClean="0">
                <a:solidFill>
                  <a:srgbClr val="C00000"/>
                </a:solidFill>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average score for all administrations, calculated on the basis of the responses of their representatives, is 2.8002</a:t>
            </a:r>
            <a:r>
              <a:rPr lang="en-GB" sz="2400" b="1" dirty="0" smtClean="0">
                <a:solidFill>
                  <a:srgbClr val="C00000"/>
                </a:solidFill>
                <a:effectLst>
                  <a:outerShdw blurRad="38100" dist="38100" dir="2700000" algn="tl">
                    <a:srgbClr val="000000">
                      <a:alpha val="43137"/>
                    </a:srgbClr>
                  </a:outerShdw>
                </a:effectLst>
              </a:rPr>
              <a:t>.</a:t>
            </a:r>
            <a:endParaRPr lang="bg-BG" sz="2400" b="1"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7096125" y="822900"/>
            <a:ext cx="4957116" cy="3046988"/>
          </a:xfrm>
          <a:prstGeom prst="rect">
            <a:avLst/>
          </a:prstGeom>
          <a:solidFill>
            <a:schemeClr val="accent2">
              <a:lumMod val="20000"/>
              <a:lumOff val="80000"/>
            </a:schemeClr>
          </a:solidFill>
          <a:ln>
            <a:solidFill>
              <a:srgbClr val="C00000"/>
            </a:solidFill>
          </a:ln>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lowest scores </a:t>
            </a:r>
            <a:r>
              <a:rPr lang="en-GB" sz="2400" dirty="0">
                <a:effectLst>
                  <a:outerShdw blurRad="38100" dist="38100" dir="2700000" algn="tl">
                    <a:srgbClr val="000000">
                      <a:alpha val="43137"/>
                    </a:srgbClr>
                  </a:outerShdw>
                </a:effectLst>
              </a:rPr>
              <a:t>were achieved by municipal administrations, executive agencies, which are various secondary budget authorising bodies attached to ministries, and specialised territorial administrations, which are deconcentrated structures of the central </a:t>
            </a:r>
            <a:r>
              <a:rPr lang="en-GB" sz="2400" dirty="0" smtClean="0">
                <a:effectLst>
                  <a:outerShdw blurRad="38100" dist="38100" dir="2700000" algn="tl">
                    <a:srgbClr val="000000">
                      <a:alpha val="43137"/>
                    </a:srgbClr>
                  </a:outerShdw>
                </a:effectLst>
              </a:rPr>
              <a:t>government.</a:t>
            </a:r>
            <a:endParaRPr lang="en-US"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80140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90165" y="3932295"/>
            <a:ext cx="4220219" cy="1938992"/>
          </a:xfrm>
          <a:prstGeom prst="rect">
            <a:avLst/>
          </a:prstGeom>
          <a:solidFill>
            <a:schemeClr val="accent4">
              <a:lumMod val="20000"/>
              <a:lumOff val="80000"/>
            </a:schemeClr>
          </a:solidFill>
          <a:ln>
            <a:solidFill>
              <a:srgbClr val="C00000"/>
            </a:solidFill>
          </a:ln>
        </p:spPr>
        <p:txBody>
          <a:bodyPr wrap="square" rtlCol="0">
            <a:spAutoFit/>
          </a:bodyPr>
          <a:lstStyle/>
          <a:p>
            <a:pPr algn="just"/>
            <a:r>
              <a:rPr lang="en-GB" sz="2400" dirty="0" smtClean="0">
                <a:effectLst>
                  <a:outerShdw blurRad="38100" dist="38100" dir="2700000" algn="tl">
                    <a:srgbClr val="000000">
                      <a:alpha val="43137"/>
                    </a:srgbClr>
                  </a:outerShdw>
                </a:effectLst>
              </a:rPr>
              <a:t>Public </a:t>
            </a:r>
            <a:r>
              <a:rPr lang="en-GB" sz="2400" dirty="0">
                <a:effectLst>
                  <a:outerShdw blurRad="38100" dist="38100" dir="2700000" algn="tl">
                    <a:srgbClr val="000000">
                      <a:alpha val="43137"/>
                    </a:srgbClr>
                  </a:outerShdw>
                </a:effectLst>
              </a:rPr>
              <a:t>and advisory councils that work with different administrations give </a:t>
            </a:r>
            <a:r>
              <a:rPr lang="en-GB" sz="2400" b="1" dirty="0">
                <a:solidFill>
                  <a:srgbClr val="C00000"/>
                </a:solidFill>
                <a:effectLst>
                  <a:outerShdw blurRad="38100" dist="38100" dir="2700000" algn="tl">
                    <a:srgbClr val="000000">
                      <a:alpha val="43137"/>
                    </a:srgbClr>
                  </a:outerShdw>
                </a:effectLst>
              </a:rPr>
              <a:t>higher ratings</a:t>
            </a:r>
            <a:r>
              <a:rPr lang="en-GB" sz="2400" b="1" dirty="0">
                <a:effectLst>
                  <a:outerShdw blurRad="38100" dist="38100" dir="2700000" algn="tl">
                    <a:srgbClr val="000000">
                      <a:alpha val="43137"/>
                    </a:srgbClr>
                  </a:outerShdw>
                </a:effectLst>
              </a:rPr>
              <a:t> </a:t>
            </a:r>
            <a:r>
              <a:rPr lang="en-GB" sz="2400" dirty="0">
                <a:effectLst>
                  <a:outerShdw blurRad="38100" dist="38100" dir="2700000" algn="tl">
                    <a:srgbClr val="000000">
                      <a:alpha val="43137"/>
                    </a:srgbClr>
                  </a:outerShdw>
                </a:effectLst>
              </a:rPr>
              <a:t>of their administrative capacity</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2339416642"/>
              </p:ext>
            </p:extLst>
          </p:nvPr>
        </p:nvGraphicFramePr>
        <p:xfrm>
          <a:off x="4657725" y="903267"/>
          <a:ext cx="7352659" cy="2797810"/>
        </p:xfrm>
        <a:graphic>
          <a:graphicData uri="http://schemas.openxmlformats.org/drawingml/2006/table">
            <a:tbl>
              <a:tblPr firstRow="1" firstCol="1" bandRow="1">
                <a:effectLst>
                  <a:outerShdw blurRad="50800" dist="38100" dir="2700000" algn="tl" rotWithShape="0">
                    <a:prstClr val="black">
                      <a:alpha val="40000"/>
                    </a:prstClr>
                  </a:outerShdw>
                </a:effectLst>
                <a:tableStyleId>{5C22544A-7EE6-4342-B048-85BDC9FD1C3A}</a:tableStyleId>
              </a:tblPr>
              <a:tblGrid>
                <a:gridCol w="749762">
                  <a:extLst>
                    <a:ext uri="{9D8B030D-6E8A-4147-A177-3AD203B41FA5}">
                      <a16:colId xmlns:a16="http://schemas.microsoft.com/office/drawing/2014/main" xmlns="" val="622915880"/>
                    </a:ext>
                  </a:extLst>
                </a:gridCol>
                <a:gridCol w="3474275">
                  <a:extLst>
                    <a:ext uri="{9D8B030D-6E8A-4147-A177-3AD203B41FA5}">
                      <a16:colId xmlns:a16="http://schemas.microsoft.com/office/drawing/2014/main" xmlns="" val="3293674208"/>
                    </a:ext>
                  </a:extLst>
                </a:gridCol>
                <a:gridCol w="3128622">
                  <a:extLst>
                    <a:ext uri="{9D8B030D-6E8A-4147-A177-3AD203B41FA5}">
                      <a16:colId xmlns:a16="http://schemas.microsoft.com/office/drawing/2014/main" xmlns="" val="1945579368"/>
                    </a:ext>
                  </a:extLst>
                </a:gridCol>
              </a:tblGrid>
              <a:tr h="359410">
                <a:tc>
                  <a:txBody>
                    <a:bodyPr/>
                    <a:lstStyle/>
                    <a:p>
                      <a:pPr algn="ctr">
                        <a:spcAft>
                          <a:spcPts val="0"/>
                        </a:spcAft>
                      </a:pPr>
                      <a:r>
                        <a:rPr lang="en-GB" sz="2000">
                          <a:effectLst/>
                        </a:rPr>
                        <a:t>Code</a:t>
                      </a:r>
                      <a:endParaRPr lang="bg-BG"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GB" sz="2000">
                          <a:effectLst/>
                        </a:rPr>
                        <a:t>Respondent</a:t>
                      </a:r>
                      <a:endParaRPr lang="bg-BG"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GB" sz="2000">
                          <a:effectLst/>
                        </a:rPr>
                        <a:t>Average score for the group</a:t>
                      </a:r>
                      <a:endParaRPr lang="bg-BG" sz="2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xmlns="" val="1316961962"/>
                  </a:ext>
                </a:extLst>
              </a:tr>
              <a:tr h="200025">
                <a:tc>
                  <a:txBody>
                    <a:bodyPr/>
                    <a:lstStyle/>
                    <a:p>
                      <a:pPr algn="ctr">
                        <a:spcAft>
                          <a:spcPts val="0"/>
                        </a:spcAft>
                        <a:tabLst>
                          <a:tab pos="2986405" algn="ctr"/>
                          <a:tab pos="5972810" algn="r"/>
                          <a:tab pos="2986405" algn="ctr"/>
                          <a:tab pos="5972810" algn="r"/>
                        </a:tabLst>
                      </a:pPr>
                      <a:r>
                        <a:rPr lang="en-GB" sz="2000" dirty="0">
                          <a:effectLst/>
                        </a:rPr>
                        <a:t>A</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a:effectLst/>
                        </a:rPr>
                        <a:t>Public Council</a:t>
                      </a:r>
                      <a:endParaRPr lang="bg-BG"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a:effectLst/>
                        </a:rPr>
                        <a:t>3,1978</a:t>
                      </a:r>
                      <a:endParaRPr lang="bg-BG"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4033640252"/>
                  </a:ext>
                </a:extLst>
              </a:tr>
              <a:tr h="200025">
                <a:tc>
                  <a:txBody>
                    <a:bodyPr/>
                    <a:lstStyle/>
                    <a:p>
                      <a:pPr algn="ctr">
                        <a:spcAft>
                          <a:spcPts val="0"/>
                        </a:spcAft>
                        <a:tabLst>
                          <a:tab pos="2986405" algn="ctr"/>
                          <a:tab pos="5972810" algn="r"/>
                          <a:tab pos="2986405" algn="ctr"/>
                          <a:tab pos="5972810" algn="r"/>
                        </a:tabLst>
                      </a:pPr>
                      <a:r>
                        <a:rPr lang="en-GB" sz="2000" dirty="0">
                          <a:effectLst/>
                        </a:rPr>
                        <a:t>B</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dirty="0">
                          <a:effectLst/>
                        </a:rPr>
                        <a:t>Advisory Board</a:t>
                      </a:r>
                      <a:endParaRPr lang="bg-BG"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a:effectLst/>
                        </a:rPr>
                        <a:t>2,8558</a:t>
                      </a:r>
                      <a:endParaRPr lang="bg-BG"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391191999"/>
                  </a:ext>
                </a:extLst>
              </a:tr>
              <a:tr h="200025">
                <a:tc>
                  <a:txBody>
                    <a:bodyPr/>
                    <a:lstStyle/>
                    <a:p>
                      <a:pPr algn="ctr">
                        <a:spcAft>
                          <a:spcPts val="0"/>
                        </a:spcAft>
                        <a:tabLst>
                          <a:tab pos="2986405" algn="ctr"/>
                          <a:tab pos="5972810" algn="r"/>
                          <a:tab pos="2986405" algn="ctr"/>
                          <a:tab pos="5972810" algn="r"/>
                        </a:tabLst>
                      </a:pPr>
                      <a:r>
                        <a:rPr lang="en-GB" sz="2000" dirty="0">
                          <a:effectLst/>
                        </a:rPr>
                        <a:t>C</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a:effectLst/>
                        </a:rPr>
                        <a:t>Non-governmental organisation</a:t>
                      </a:r>
                      <a:endParaRPr lang="bg-BG"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a:effectLst/>
                        </a:rPr>
                        <a:t>2,7090</a:t>
                      </a:r>
                      <a:endParaRPr lang="bg-BG"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608548346"/>
                  </a:ext>
                </a:extLst>
              </a:tr>
              <a:tr h="200025">
                <a:tc>
                  <a:txBody>
                    <a:bodyPr/>
                    <a:lstStyle/>
                    <a:p>
                      <a:pPr algn="ctr">
                        <a:spcAft>
                          <a:spcPts val="0"/>
                        </a:spcAft>
                        <a:tabLst>
                          <a:tab pos="2986405" algn="ctr"/>
                          <a:tab pos="5972810" algn="r"/>
                          <a:tab pos="2986405" algn="ctr"/>
                          <a:tab pos="5972810" algn="r"/>
                        </a:tabLst>
                      </a:pPr>
                      <a:r>
                        <a:rPr lang="en-GB" sz="2000" dirty="0">
                          <a:effectLst/>
                        </a:rPr>
                        <a:t>D</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a:effectLst/>
                        </a:rPr>
                        <a:t>Business organisation</a:t>
                      </a:r>
                      <a:endParaRPr lang="bg-BG"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a:effectLst/>
                        </a:rPr>
                        <a:t>2,3727</a:t>
                      </a:r>
                      <a:endParaRPr lang="bg-BG"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4011583858"/>
                  </a:ext>
                </a:extLst>
              </a:tr>
              <a:tr h="200025">
                <a:tc>
                  <a:txBody>
                    <a:bodyPr/>
                    <a:lstStyle/>
                    <a:p>
                      <a:pPr algn="ctr">
                        <a:spcAft>
                          <a:spcPts val="0"/>
                        </a:spcAft>
                        <a:tabLst>
                          <a:tab pos="2986405" algn="ctr"/>
                          <a:tab pos="5972810" algn="r"/>
                          <a:tab pos="2986405" algn="ctr"/>
                          <a:tab pos="5972810" algn="r"/>
                        </a:tabLst>
                      </a:pPr>
                      <a:r>
                        <a:rPr lang="en-GB" sz="2000" dirty="0">
                          <a:effectLst/>
                        </a:rPr>
                        <a:t>E</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dirty="0">
                          <a:effectLst/>
                        </a:rPr>
                        <a:t>Public sector organisation</a:t>
                      </a:r>
                      <a:endParaRPr lang="bg-BG"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a:effectLst/>
                        </a:rPr>
                        <a:t>2,8242</a:t>
                      </a:r>
                      <a:endParaRPr lang="bg-BG"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760779642"/>
                  </a:ext>
                </a:extLst>
              </a:tr>
              <a:tr h="200025">
                <a:tc>
                  <a:txBody>
                    <a:bodyPr/>
                    <a:lstStyle/>
                    <a:p>
                      <a:pPr algn="ctr">
                        <a:spcAft>
                          <a:spcPts val="0"/>
                        </a:spcAft>
                        <a:tabLst>
                          <a:tab pos="2986405" algn="ctr"/>
                          <a:tab pos="5972810" algn="r"/>
                          <a:tab pos="2986405" algn="ctr"/>
                          <a:tab pos="5972810" algn="r"/>
                        </a:tabLst>
                      </a:pPr>
                      <a:r>
                        <a:rPr lang="en-GB" sz="2000" dirty="0">
                          <a:effectLst/>
                        </a:rPr>
                        <a:t>F</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dirty="0">
                          <a:effectLst/>
                        </a:rPr>
                        <a:t>User of public services</a:t>
                      </a:r>
                      <a:endParaRPr lang="bg-BG"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a:effectLst/>
                        </a:rPr>
                        <a:t>2,2308</a:t>
                      </a:r>
                      <a:endParaRPr lang="bg-BG"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625614241"/>
                  </a:ext>
                </a:extLst>
              </a:tr>
              <a:tr h="200025">
                <a:tc>
                  <a:txBody>
                    <a:bodyPr/>
                    <a:lstStyle/>
                    <a:p>
                      <a:pPr algn="ctr">
                        <a:spcAft>
                          <a:spcPts val="0"/>
                        </a:spcAft>
                        <a:tabLst>
                          <a:tab pos="2986405" algn="ctr"/>
                          <a:tab pos="5972810" algn="r"/>
                          <a:tab pos="2986405" algn="ctr"/>
                          <a:tab pos="5972810" algn="r"/>
                        </a:tabLst>
                      </a:pPr>
                      <a:r>
                        <a:rPr lang="en-GB" sz="2000" dirty="0">
                          <a:effectLst/>
                        </a:rPr>
                        <a:t>G</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dirty="0">
                          <a:effectLst/>
                        </a:rPr>
                        <a:t>Trade union organisation</a:t>
                      </a:r>
                      <a:endParaRPr lang="bg-BG"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dirty="0">
                          <a:effectLst/>
                        </a:rPr>
                        <a:t>2,4423</a:t>
                      </a:r>
                      <a:endParaRPr lang="bg-BG"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36016925"/>
                  </a:ext>
                </a:extLst>
              </a:tr>
              <a:tr h="200025">
                <a:tc>
                  <a:txBody>
                    <a:bodyPr/>
                    <a:lstStyle/>
                    <a:p>
                      <a:pPr algn="ctr">
                        <a:spcAft>
                          <a:spcPts val="0"/>
                        </a:spcAft>
                        <a:tabLst>
                          <a:tab pos="2986405" algn="ctr"/>
                          <a:tab pos="5972810" algn="r"/>
                          <a:tab pos="2986405" algn="ctr"/>
                          <a:tab pos="5972810" algn="r"/>
                        </a:tabLst>
                      </a:pPr>
                      <a:r>
                        <a:rPr lang="en-GB" sz="2000" dirty="0">
                          <a:effectLst/>
                        </a:rPr>
                        <a:t>H</a:t>
                      </a:r>
                      <a:endParaRPr lang="bg-BG"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tabLst>
                          <a:tab pos="2986405" algn="ctr"/>
                          <a:tab pos="5972810" algn="r"/>
                          <a:tab pos="2986405" algn="ctr"/>
                          <a:tab pos="5972810" algn="r"/>
                        </a:tabLst>
                      </a:pPr>
                      <a:r>
                        <a:rPr lang="en-GB" sz="2000" dirty="0">
                          <a:effectLst/>
                        </a:rPr>
                        <a:t>Other</a:t>
                      </a:r>
                      <a:endParaRPr lang="bg-BG"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tabLst>
                          <a:tab pos="2986405" algn="ctr"/>
                          <a:tab pos="5972810" algn="r"/>
                          <a:tab pos="2986405" algn="ctr"/>
                          <a:tab pos="5972810" algn="r"/>
                        </a:tabLst>
                      </a:pPr>
                      <a:r>
                        <a:rPr lang="en-GB" sz="2000" dirty="0">
                          <a:effectLst/>
                        </a:rPr>
                        <a:t>2,2077</a:t>
                      </a:r>
                      <a:endParaRPr lang="bg-BG"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760701798"/>
                  </a:ext>
                </a:extLst>
              </a:tr>
            </a:tbl>
          </a:graphicData>
        </a:graphic>
      </p:graphicFrame>
      <p:sp>
        <p:nvSpPr>
          <p:cNvPr id="7" name="TextBox 6"/>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
        <p:nvSpPr>
          <p:cNvPr id="8" name="TextBox 7"/>
          <p:cNvSpPr txBox="1"/>
          <p:nvPr/>
        </p:nvSpPr>
        <p:spPr>
          <a:xfrm>
            <a:off x="3082427" y="151685"/>
            <a:ext cx="6083012" cy="461665"/>
          </a:xfrm>
          <a:prstGeom prst="rect">
            <a:avLst/>
          </a:prstGeom>
          <a:noFill/>
        </p:spPr>
        <p:txBody>
          <a:bodyPr wrap="none" rtlCol="0">
            <a:spAutoFit/>
          </a:bodyPr>
          <a:lstStyle/>
          <a:p>
            <a:pPr algn="ctr"/>
            <a:r>
              <a:rPr lang="en-GB" sz="2400" b="1" dirty="0" smtClean="0">
                <a:solidFill>
                  <a:srgbClr val="C00000"/>
                </a:solidFill>
                <a:effectLst>
                  <a:outerShdw blurRad="38100" dist="38100" dir="2700000" algn="tl">
                    <a:srgbClr val="000000">
                      <a:alpha val="43137"/>
                    </a:srgbClr>
                  </a:outerShdw>
                </a:effectLst>
              </a:rPr>
              <a:t>Assessment from the socio-economic partners</a:t>
            </a:r>
            <a:endParaRPr lang="bg-BG" sz="2400" b="1" dirty="0">
              <a:solidFill>
                <a:srgbClr val="C00000"/>
              </a:solidFill>
              <a:effectLst>
                <a:outerShdw blurRad="38100" dist="38100" dir="2700000" algn="tl">
                  <a:srgbClr val="000000">
                    <a:alpha val="43137"/>
                  </a:srgbClr>
                </a:outerShdw>
              </a:effectLst>
            </a:endParaRPr>
          </a:p>
        </p:txBody>
      </p:sp>
      <p:sp>
        <p:nvSpPr>
          <p:cNvPr id="9" name="TextBox 8"/>
          <p:cNvSpPr txBox="1"/>
          <p:nvPr/>
        </p:nvSpPr>
        <p:spPr>
          <a:xfrm>
            <a:off x="227958" y="903267"/>
            <a:ext cx="4220218" cy="1938992"/>
          </a:xfrm>
          <a:prstGeom prst="rect">
            <a:avLst/>
          </a:prstGeom>
          <a:solidFill>
            <a:schemeClr val="accent2">
              <a:lumMod val="20000"/>
              <a:lumOff val="80000"/>
            </a:schemeClr>
          </a:solidFill>
          <a:ln>
            <a:solidFill>
              <a:srgbClr val="C00000"/>
            </a:solidFill>
          </a:ln>
        </p:spPr>
        <p:txBody>
          <a:bodyPr wrap="square" rtlCol="0">
            <a:spAutoFit/>
          </a:bodyPr>
          <a:lstStyle/>
          <a:p>
            <a:pPr algn="just"/>
            <a:r>
              <a:rPr lang="en-GB" sz="2400" dirty="0">
                <a:effectLst>
                  <a:outerShdw blurRad="38100" dist="38100" dir="2700000" algn="tl">
                    <a:srgbClr val="000000">
                      <a:alpha val="43137"/>
                    </a:srgbClr>
                  </a:outerShdw>
                </a:effectLst>
              </a:rPr>
              <a:t>The socio-economic partners of the public administration are generally </a:t>
            </a:r>
            <a:r>
              <a:rPr lang="en-GB" sz="2400" b="1" dirty="0">
                <a:solidFill>
                  <a:srgbClr val="C00000"/>
                </a:solidFill>
                <a:effectLst>
                  <a:outerShdw blurRad="38100" dist="38100" dir="2700000" algn="tl">
                    <a:srgbClr val="000000">
                      <a:alpha val="43137"/>
                    </a:srgbClr>
                  </a:outerShdw>
                </a:effectLst>
              </a:rPr>
              <a:t>more critical </a:t>
            </a:r>
            <a:r>
              <a:rPr lang="en-GB" sz="2400" dirty="0">
                <a:effectLst>
                  <a:outerShdw blurRad="38100" dist="38100" dir="2700000" algn="tl">
                    <a:srgbClr val="000000">
                      <a:alpha val="43137"/>
                    </a:srgbClr>
                  </a:outerShdw>
                </a:effectLst>
              </a:rPr>
              <a:t>and rate its administrative capacity for good governance lower</a:t>
            </a:r>
            <a:r>
              <a:rPr lang="en-GB" sz="2400" dirty="0" smtClean="0">
                <a:effectLst>
                  <a:outerShdw blurRad="38100" dist="38100" dir="2700000" algn="tl">
                    <a:srgbClr val="000000">
                      <a:alpha val="43137"/>
                    </a:srgbClr>
                  </a:outerShdw>
                </a:effectLst>
              </a:rPr>
              <a:t>.</a:t>
            </a:r>
          </a:p>
        </p:txBody>
      </p:sp>
      <p:sp>
        <p:nvSpPr>
          <p:cNvPr id="10" name="TextBox 9"/>
          <p:cNvSpPr txBox="1"/>
          <p:nvPr/>
        </p:nvSpPr>
        <p:spPr>
          <a:xfrm>
            <a:off x="227958" y="3924319"/>
            <a:ext cx="7352658" cy="2677656"/>
          </a:xfrm>
          <a:prstGeom prst="rect">
            <a:avLst/>
          </a:prstGeom>
          <a:solidFill>
            <a:schemeClr val="accent6">
              <a:lumMod val="20000"/>
              <a:lumOff val="80000"/>
            </a:schemeClr>
          </a:solidFill>
          <a:ln>
            <a:solidFill>
              <a:srgbClr val="C00000"/>
            </a:solidFill>
          </a:ln>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most critical </a:t>
            </a:r>
            <a:r>
              <a:rPr lang="en-GB" sz="2400" dirty="0">
                <a:effectLst>
                  <a:outerShdw blurRad="38100" dist="38100" dir="2700000" algn="tl">
                    <a:srgbClr val="000000">
                      <a:alpha val="43137"/>
                    </a:srgbClr>
                  </a:outerShdw>
                </a:effectLst>
              </a:rPr>
              <a:t>in their assessments were the representatives of respondents who are not covered by one of the larger groups, i.e. these are individual users of public services, citizens or organisations that do not recognise themselves among others. </a:t>
            </a:r>
            <a:endParaRPr lang="en-GB" sz="2400" dirty="0" smtClean="0">
              <a:effectLst>
                <a:outerShdw blurRad="38100" dist="38100" dir="2700000" algn="tl">
                  <a:srgbClr val="000000">
                    <a:alpha val="43137"/>
                  </a:srgbClr>
                </a:outerShdw>
              </a:effectLst>
            </a:endParaRPr>
          </a:p>
          <a:p>
            <a:pPr algn="just"/>
            <a:r>
              <a:rPr lang="en-GB" sz="2400" dirty="0" smtClean="0">
                <a:effectLst>
                  <a:outerShdw blurRad="38100" dist="38100" dir="2700000" algn="tl">
                    <a:srgbClr val="000000">
                      <a:alpha val="43137"/>
                    </a:srgbClr>
                  </a:outerShdw>
                </a:effectLst>
              </a:rPr>
              <a:t>Trade </a:t>
            </a:r>
            <a:r>
              <a:rPr lang="en-GB" sz="2400" dirty="0">
                <a:effectLst>
                  <a:outerShdw blurRad="38100" dist="38100" dir="2700000" algn="tl">
                    <a:srgbClr val="000000">
                      <a:alpha val="43137"/>
                    </a:srgbClr>
                  </a:outerShdw>
                </a:effectLst>
              </a:rPr>
              <a:t>unions, NGOs and business organisations also scored lower than the average for all SEPs</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472054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9550" y="762000"/>
            <a:ext cx="5257800" cy="5262979"/>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SEP </a:t>
            </a:r>
            <a:r>
              <a:rPr lang="en-GB" sz="2400" dirty="0">
                <a:effectLst>
                  <a:outerShdw blurRad="38100" dist="38100" dir="2700000" algn="tl">
                    <a:srgbClr val="000000">
                      <a:alpha val="43137"/>
                    </a:srgbClr>
                  </a:outerShdw>
                </a:effectLst>
              </a:rPr>
              <a:t>respondents gave </a:t>
            </a:r>
            <a:r>
              <a:rPr lang="en-GB" sz="2400" b="1" dirty="0">
                <a:solidFill>
                  <a:srgbClr val="C00000"/>
                </a:solidFill>
                <a:effectLst>
                  <a:outerShdw blurRad="38100" dist="38100" dir="2700000" algn="tl">
                    <a:srgbClr val="000000">
                      <a:alpha val="43137"/>
                    </a:srgbClr>
                  </a:outerShdw>
                </a:effectLst>
              </a:rPr>
              <a:t>lower ratings</a:t>
            </a:r>
            <a:r>
              <a:rPr lang="en-GB" sz="2400" b="1" dirty="0">
                <a:effectLst>
                  <a:outerShdw blurRad="38100" dist="38100" dir="2700000" algn="tl">
                    <a:srgbClr val="000000">
                      <a:alpha val="43137"/>
                    </a:srgbClr>
                  </a:outerShdw>
                </a:effectLst>
              </a:rPr>
              <a:t> </a:t>
            </a:r>
            <a:r>
              <a:rPr lang="en-GB" sz="2400" dirty="0">
                <a:effectLst>
                  <a:outerShdw blurRad="38100" dist="38100" dir="2700000" algn="tl">
                    <a:srgbClr val="000000">
                      <a:alpha val="43137"/>
                    </a:srgbClr>
                  </a:outerShdw>
                </a:effectLst>
              </a:rPr>
              <a:t>to the capacity of administrations to respond adequately to external challenges, to the financial provision for the implementation of their strategic documents, to the professional skills of employees, to the existence of a customer charter and a code of ethics for administrations, and to the compliance with ethical norms and professional ethics. Lower scores were also given to the administrations' work with media and their efforts to mitigate the negative effects of climate </a:t>
            </a:r>
            <a:r>
              <a:rPr lang="en-GB" sz="2400" dirty="0" smtClean="0">
                <a:effectLst>
                  <a:outerShdw blurRad="38100" dist="38100" dir="2700000" algn="tl">
                    <a:srgbClr val="000000">
                      <a:alpha val="43137"/>
                    </a:srgbClr>
                  </a:outerShdw>
                </a:effectLst>
              </a:rPr>
              <a:t>change.</a:t>
            </a:r>
            <a:endParaRPr lang="bg-BG" sz="2400" b="1" dirty="0">
              <a:effectLst>
                <a:outerShdw blurRad="38100" dist="38100" dir="2700000" algn="tl">
                  <a:srgbClr val="000000">
                    <a:alpha val="43137"/>
                  </a:srgbClr>
                </a:outerShdw>
              </a:effectLst>
            </a:endParaRPr>
          </a:p>
        </p:txBody>
      </p:sp>
      <p:sp>
        <p:nvSpPr>
          <p:cNvPr id="4" name="TextBox 3"/>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
        <p:nvSpPr>
          <p:cNvPr id="5" name="TextBox 4"/>
          <p:cNvSpPr txBox="1"/>
          <p:nvPr/>
        </p:nvSpPr>
        <p:spPr>
          <a:xfrm>
            <a:off x="3082427" y="151685"/>
            <a:ext cx="6083012" cy="461665"/>
          </a:xfrm>
          <a:prstGeom prst="rect">
            <a:avLst/>
          </a:prstGeom>
          <a:noFill/>
        </p:spPr>
        <p:txBody>
          <a:bodyPr wrap="none" rtlCol="0">
            <a:spAutoFit/>
          </a:bodyPr>
          <a:lstStyle/>
          <a:p>
            <a:pPr algn="ctr"/>
            <a:r>
              <a:rPr lang="en-GB" sz="2400" b="1" dirty="0" smtClean="0">
                <a:solidFill>
                  <a:srgbClr val="C00000"/>
                </a:solidFill>
                <a:effectLst>
                  <a:outerShdw blurRad="38100" dist="38100" dir="2700000" algn="tl">
                    <a:srgbClr val="000000">
                      <a:alpha val="43137"/>
                    </a:srgbClr>
                  </a:outerShdw>
                </a:effectLst>
              </a:rPr>
              <a:t>Assessment from the socio-economic partners</a:t>
            </a:r>
            <a:endParaRPr lang="bg-BG" sz="2400" b="1"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5686423" y="3731419"/>
            <a:ext cx="6286499" cy="1569660"/>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b="1" dirty="0" smtClean="0">
                <a:solidFill>
                  <a:srgbClr val="C00000"/>
                </a:solidFill>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average rating of the administrative capacity of the public administration, according to the opinion of the SEP respondents, is 2.6370</a:t>
            </a:r>
            <a:r>
              <a:rPr lang="en-GB" sz="2400" b="1" dirty="0" smtClean="0">
                <a:solidFill>
                  <a:srgbClr val="C00000"/>
                </a:solidFill>
                <a:effectLst>
                  <a:outerShdw blurRad="38100" dist="38100" dir="2700000" algn="tl">
                    <a:srgbClr val="000000">
                      <a:alpha val="43137"/>
                    </a:srgbClr>
                  </a:outerShdw>
                </a:effectLst>
              </a:rPr>
              <a:t>.</a:t>
            </a:r>
            <a:endParaRPr lang="bg-BG" sz="2400" b="1" dirty="0">
              <a:solidFill>
                <a:srgbClr val="C00000"/>
              </a:solidFill>
              <a:effectLst>
                <a:outerShdw blurRad="38100" dist="38100" dir="2700000" algn="tl">
                  <a:srgbClr val="000000">
                    <a:alpha val="43137"/>
                  </a:srgbClr>
                </a:outerShdw>
              </a:effectLst>
            </a:endParaRPr>
          </a:p>
        </p:txBody>
      </p:sp>
      <p:sp>
        <p:nvSpPr>
          <p:cNvPr id="7" name="TextBox 6"/>
          <p:cNvSpPr txBox="1"/>
          <p:nvPr/>
        </p:nvSpPr>
        <p:spPr>
          <a:xfrm>
            <a:off x="5686424" y="775275"/>
            <a:ext cx="6286499" cy="2677656"/>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T</a:t>
            </a:r>
            <a:r>
              <a:rPr lang="en-GB" sz="2400" dirty="0" smtClean="0">
                <a:effectLst>
                  <a:outerShdw blurRad="38100" dist="38100" dir="2700000" algn="tl">
                    <a:srgbClr val="000000">
                      <a:alpha val="43137"/>
                    </a:srgbClr>
                  </a:outerShdw>
                </a:effectLst>
              </a:rPr>
              <a:t>he </a:t>
            </a:r>
            <a:r>
              <a:rPr lang="en-GB" sz="2400" dirty="0">
                <a:effectLst>
                  <a:outerShdw blurRad="38100" dist="38100" dir="2700000" algn="tl">
                    <a:srgbClr val="000000">
                      <a:alpha val="43137"/>
                    </a:srgbClr>
                  </a:outerShdw>
                </a:effectLst>
              </a:rPr>
              <a:t>largest difference in scores of </a:t>
            </a:r>
            <a:r>
              <a:rPr lang="en-GB" sz="2400" b="1" dirty="0">
                <a:solidFill>
                  <a:srgbClr val="C00000"/>
                </a:solidFill>
                <a:effectLst>
                  <a:outerShdw blurRad="38100" dist="38100" dir="2700000" algn="tl">
                    <a:srgbClr val="000000">
                      <a:alpha val="43137"/>
                    </a:srgbClr>
                  </a:outerShdw>
                </a:effectLst>
              </a:rPr>
              <a:t>1.08</a:t>
            </a:r>
            <a:r>
              <a:rPr lang="en-GB" sz="2400" dirty="0">
                <a:effectLst>
                  <a:outerShdw blurRad="38100" dist="38100" dir="2700000" algn="tl">
                    <a:srgbClr val="000000">
                      <a:alpha val="43137"/>
                    </a:srgbClr>
                  </a:outerShdw>
                </a:effectLst>
              </a:rPr>
              <a:t> was given to the administrations' practice of evaluating the results of the implementation of the various policies they carry out within their management responsibilities. </a:t>
            </a:r>
            <a:r>
              <a:rPr lang="en-GB" sz="2400" dirty="0" smtClean="0">
                <a:effectLst>
                  <a:outerShdw blurRad="38100" dist="38100" dir="2700000" algn="tl">
                    <a:srgbClr val="000000">
                      <a:alpha val="43137"/>
                    </a:srgbClr>
                  </a:outerShdw>
                </a:effectLst>
              </a:rPr>
              <a:t>The </a:t>
            </a:r>
            <a:r>
              <a:rPr lang="en-GB" sz="2400" dirty="0">
                <a:effectLst>
                  <a:outerShdw blurRad="38100" dist="38100" dir="2700000" algn="tl">
                    <a:srgbClr val="000000">
                      <a:alpha val="43137"/>
                    </a:srgbClr>
                  </a:outerShdw>
                </a:effectLst>
              </a:rPr>
              <a:t>administrations rate this element as good and the SEP rate it as satisfactory. </a:t>
            </a:r>
            <a:endParaRPr lang="en-GB"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65137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8737" y="5053509"/>
            <a:ext cx="6589075" cy="1200329"/>
          </a:xfrm>
          <a:prstGeom prst="rect">
            <a:avLst/>
          </a:prstGeom>
          <a:noFill/>
        </p:spPr>
        <p:txBody>
          <a:bodyPr wrap="square" rtlCol="0">
            <a:spAutoFit/>
          </a:bodyPr>
          <a:lstStyle/>
          <a:p>
            <a:pPr algn="ctr"/>
            <a:r>
              <a:rPr lang="en-GB" sz="2400" dirty="0" smtClean="0">
                <a:effectLst>
                  <a:outerShdw blurRad="38100" dist="38100" dir="2700000" algn="tl">
                    <a:srgbClr val="000000">
                      <a:alpha val="43137"/>
                    </a:srgbClr>
                  </a:outerShdw>
                </a:effectLst>
              </a:rPr>
              <a:t>Difference </a:t>
            </a:r>
            <a:r>
              <a:rPr lang="en-GB" sz="2400" dirty="0">
                <a:effectLst>
                  <a:outerShdw blurRad="38100" dist="38100" dir="2700000" algn="tl">
                    <a:srgbClr val="000000">
                      <a:alpha val="43137"/>
                    </a:srgbClr>
                  </a:outerShdw>
                </a:effectLst>
              </a:rPr>
              <a:t>between the assessments </a:t>
            </a:r>
            <a:endParaRPr lang="en-GB" sz="2400" dirty="0" smtClean="0">
              <a:effectLst>
                <a:outerShdw blurRad="38100" dist="38100" dir="2700000" algn="tl">
                  <a:srgbClr val="000000">
                    <a:alpha val="43137"/>
                  </a:srgbClr>
                </a:outerShdw>
              </a:effectLst>
            </a:endParaRPr>
          </a:p>
          <a:p>
            <a:pPr algn="ctr"/>
            <a:r>
              <a:rPr lang="en-GB" sz="2400" dirty="0" smtClean="0">
                <a:effectLst>
                  <a:outerShdw blurRad="38100" dist="38100" dir="2700000" algn="tl">
                    <a:srgbClr val="000000">
                      <a:alpha val="43137"/>
                    </a:srgbClr>
                  </a:outerShdw>
                </a:effectLst>
              </a:rPr>
              <a:t>given </a:t>
            </a:r>
            <a:r>
              <a:rPr lang="en-GB" sz="2400" dirty="0">
                <a:effectLst>
                  <a:outerShdw blurRad="38100" dist="38100" dir="2700000" algn="tl">
                    <a:srgbClr val="000000">
                      <a:alpha val="43137"/>
                    </a:srgbClr>
                  </a:outerShdw>
                </a:effectLst>
              </a:rPr>
              <a:t>by the representatives of the administrations and their socio-economic </a:t>
            </a:r>
            <a:r>
              <a:rPr lang="en-GB" sz="2400" dirty="0" smtClean="0">
                <a:effectLst>
                  <a:outerShdw blurRad="38100" dist="38100" dir="2700000" algn="tl">
                    <a:srgbClr val="000000">
                      <a:alpha val="43137"/>
                    </a:srgbClr>
                  </a:outerShdw>
                </a:effectLst>
              </a:rPr>
              <a:t>partners</a:t>
            </a:r>
            <a:endParaRPr lang="bg-BG" sz="2400" dirty="0">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3512818924"/>
              </p:ext>
            </p:extLst>
          </p:nvPr>
        </p:nvGraphicFramePr>
        <p:xfrm>
          <a:off x="2305050" y="138539"/>
          <a:ext cx="9718038" cy="4565904"/>
        </p:xfrm>
        <a:graphic>
          <a:graphicData uri="http://schemas.openxmlformats.org/drawingml/2006/table">
            <a:tbl>
              <a:tblPr firstRow="1" firstCol="1" bandRow="1">
                <a:effectLst>
                  <a:outerShdw blurRad="50800" dist="38100" dir="2700000" algn="tl" rotWithShape="0">
                    <a:prstClr val="black">
                      <a:alpha val="40000"/>
                    </a:prstClr>
                  </a:outerShdw>
                </a:effectLst>
                <a:tableStyleId>{5C22544A-7EE6-4342-B048-85BDC9FD1C3A}</a:tableStyleId>
              </a:tblPr>
              <a:tblGrid>
                <a:gridCol w="745202">
                  <a:extLst>
                    <a:ext uri="{9D8B030D-6E8A-4147-A177-3AD203B41FA5}">
                      <a16:colId xmlns:a16="http://schemas.microsoft.com/office/drawing/2014/main" xmlns="" val="322500061"/>
                    </a:ext>
                  </a:extLst>
                </a:gridCol>
                <a:gridCol w="4417348">
                  <a:extLst>
                    <a:ext uri="{9D8B030D-6E8A-4147-A177-3AD203B41FA5}">
                      <a16:colId xmlns:a16="http://schemas.microsoft.com/office/drawing/2014/main" xmlns="" val="2570434274"/>
                    </a:ext>
                  </a:extLst>
                </a:gridCol>
                <a:gridCol w="1790700">
                  <a:extLst>
                    <a:ext uri="{9D8B030D-6E8A-4147-A177-3AD203B41FA5}">
                      <a16:colId xmlns:a16="http://schemas.microsoft.com/office/drawing/2014/main" xmlns="" val="620047273"/>
                    </a:ext>
                  </a:extLst>
                </a:gridCol>
                <a:gridCol w="1533525">
                  <a:extLst>
                    <a:ext uri="{9D8B030D-6E8A-4147-A177-3AD203B41FA5}">
                      <a16:colId xmlns:a16="http://schemas.microsoft.com/office/drawing/2014/main" xmlns="" val="14643567"/>
                    </a:ext>
                  </a:extLst>
                </a:gridCol>
                <a:gridCol w="1231263">
                  <a:extLst>
                    <a:ext uri="{9D8B030D-6E8A-4147-A177-3AD203B41FA5}">
                      <a16:colId xmlns:a16="http://schemas.microsoft.com/office/drawing/2014/main" xmlns="" val="1909748536"/>
                    </a:ext>
                  </a:extLst>
                </a:gridCol>
              </a:tblGrid>
              <a:tr h="597973">
                <a:tc>
                  <a:txBody>
                    <a:bodyPr/>
                    <a:lstStyle/>
                    <a:p>
                      <a:pPr algn="ctr">
                        <a:lnSpc>
                          <a:spcPct val="107000"/>
                        </a:lnSpc>
                        <a:spcAft>
                          <a:spcPts val="0"/>
                        </a:spcAft>
                      </a:pPr>
                      <a:r>
                        <a:rPr lang="en-GB" sz="2000" kern="100">
                          <a:effectLst/>
                        </a:rPr>
                        <a:t>Code</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lnSpc>
                          <a:spcPct val="107000"/>
                        </a:lnSpc>
                        <a:spcAft>
                          <a:spcPts val="0"/>
                        </a:spcAft>
                      </a:pPr>
                      <a:r>
                        <a:rPr lang="en-GB" sz="2000" kern="100" dirty="0">
                          <a:effectLst/>
                        </a:rPr>
                        <a:t>Administration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lnSpc>
                          <a:spcPct val="107000"/>
                        </a:lnSpc>
                        <a:spcAft>
                          <a:spcPts val="0"/>
                        </a:spcAft>
                      </a:pPr>
                      <a:r>
                        <a:rPr lang="en-GB" sz="2000" kern="100">
                          <a:effectLst/>
                        </a:rPr>
                        <a:t>Assessments of administrations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lnSpc>
                          <a:spcPct val="107000"/>
                        </a:lnSpc>
                        <a:spcAft>
                          <a:spcPts val="0"/>
                        </a:spcAft>
                      </a:pPr>
                      <a:r>
                        <a:rPr lang="en-GB" sz="2000" kern="100">
                          <a:effectLst/>
                        </a:rPr>
                        <a:t>Assessments of SEPs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lnSpc>
                          <a:spcPct val="107000"/>
                        </a:lnSpc>
                        <a:spcAft>
                          <a:spcPts val="0"/>
                        </a:spcAft>
                      </a:pPr>
                      <a:r>
                        <a:rPr lang="en-GB" sz="2000" kern="100" dirty="0">
                          <a:effectLst/>
                        </a:rPr>
                        <a:t>Difference</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1029942264"/>
                  </a:ext>
                </a:extLst>
              </a:tr>
              <a:tr h="298987">
                <a:tc>
                  <a:txBody>
                    <a:bodyPr/>
                    <a:lstStyle/>
                    <a:p>
                      <a:pPr algn="ctr">
                        <a:lnSpc>
                          <a:spcPct val="107000"/>
                        </a:lnSpc>
                        <a:spcAft>
                          <a:spcPts val="0"/>
                        </a:spcAft>
                      </a:pPr>
                      <a:r>
                        <a:rPr lang="en-GB" sz="2000" kern="100">
                          <a:effectLst/>
                        </a:rPr>
                        <a:t>A</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Ministries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3,0659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2,5923</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-0,4736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795227498"/>
                  </a:ext>
                </a:extLst>
              </a:tr>
              <a:tr h="298987">
                <a:tc>
                  <a:txBody>
                    <a:bodyPr/>
                    <a:lstStyle/>
                    <a:p>
                      <a:pPr algn="ctr">
                        <a:lnSpc>
                          <a:spcPct val="107000"/>
                        </a:lnSpc>
                        <a:spcAft>
                          <a:spcPts val="0"/>
                        </a:spcAft>
                      </a:pPr>
                      <a:r>
                        <a:rPr lang="en-GB" sz="2000" kern="100">
                          <a:effectLst/>
                        </a:rPr>
                        <a:t>B</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State Agencies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3,0000</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2,3846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-0,6154</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911195875"/>
                  </a:ext>
                </a:extLst>
              </a:tr>
              <a:tr h="298987">
                <a:tc>
                  <a:txBody>
                    <a:bodyPr/>
                    <a:lstStyle/>
                    <a:p>
                      <a:pPr algn="ctr">
                        <a:lnSpc>
                          <a:spcPct val="107000"/>
                        </a:lnSpc>
                        <a:spcAft>
                          <a:spcPts val="0"/>
                        </a:spcAft>
                      </a:pPr>
                      <a:r>
                        <a:rPr lang="en-GB" sz="2000" kern="100">
                          <a:effectLst/>
                        </a:rPr>
                        <a:t>C</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State Commissions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2,8846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2,8077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-0,0769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668819432"/>
                  </a:ext>
                </a:extLst>
              </a:tr>
              <a:tr h="298987">
                <a:tc>
                  <a:txBody>
                    <a:bodyPr/>
                    <a:lstStyle/>
                    <a:p>
                      <a:pPr algn="ctr">
                        <a:lnSpc>
                          <a:spcPct val="107000"/>
                        </a:lnSpc>
                        <a:spcAft>
                          <a:spcPts val="0"/>
                        </a:spcAft>
                      </a:pPr>
                      <a:r>
                        <a:rPr lang="en-GB" sz="2000" kern="100">
                          <a:effectLst/>
                        </a:rPr>
                        <a:t>D</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dirty="0">
                          <a:effectLst/>
                        </a:rPr>
                        <a:t>Executive Agencies</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2,7077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2,3141</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-0,3936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859538438"/>
                  </a:ext>
                </a:extLst>
              </a:tr>
              <a:tr h="597973">
                <a:tc>
                  <a:txBody>
                    <a:bodyPr/>
                    <a:lstStyle/>
                    <a:p>
                      <a:pPr algn="ctr">
                        <a:lnSpc>
                          <a:spcPct val="107000"/>
                        </a:lnSpc>
                        <a:spcAft>
                          <a:spcPts val="0"/>
                        </a:spcAft>
                      </a:pPr>
                      <a:r>
                        <a:rPr lang="en-GB" sz="2000" kern="100">
                          <a:effectLst/>
                        </a:rPr>
                        <a:t>E</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dirty="0">
                          <a:effectLst/>
                        </a:rPr>
                        <a:t>Administrative structures established by a legislative act of the executive authority</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2,7500</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r">
                        <a:lnSpc>
                          <a:spcPct val="107000"/>
                        </a:lnSpc>
                        <a:spcAft>
                          <a:spcPts val="0"/>
                        </a:spcAft>
                      </a:pPr>
                      <a:r>
                        <a:rPr lang="en-GB" sz="2000" kern="100" dirty="0">
                          <a:effectLst/>
                        </a:rPr>
                        <a:t>2,6154</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r">
                        <a:lnSpc>
                          <a:spcPct val="107000"/>
                        </a:lnSpc>
                        <a:spcAft>
                          <a:spcPts val="0"/>
                        </a:spcAft>
                      </a:pPr>
                      <a:r>
                        <a:rPr lang="en-GB" sz="2000" kern="100" dirty="0">
                          <a:effectLst/>
                        </a:rPr>
                        <a:t>-0,1346</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352013914"/>
                  </a:ext>
                </a:extLst>
              </a:tr>
              <a:tr h="597973">
                <a:tc>
                  <a:txBody>
                    <a:bodyPr/>
                    <a:lstStyle/>
                    <a:p>
                      <a:pPr algn="ctr">
                        <a:lnSpc>
                          <a:spcPct val="107000"/>
                        </a:lnSpc>
                        <a:spcAft>
                          <a:spcPts val="0"/>
                        </a:spcAft>
                      </a:pPr>
                      <a:r>
                        <a:rPr lang="en-GB" sz="2000" kern="100">
                          <a:effectLst/>
                        </a:rPr>
                        <a:t>F</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Administrative structures established by a legislative act of the National Assembly</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2,8365</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r">
                        <a:lnSpc>
                          <a:spcPct val="107000"/>
                        </a:lnSpc>
                        <a:spcAft>
                          <a:spcPts val="0"/>
                        </a:spcAft>
                      </a:pPr>
                      <a:r>
                        <a:rPr lang="en-GB" sz="2000" kern="100">
                          <a:effectLst/>
                        </a:rPr>
                        <a:t>3,0769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r">
                        <a:lnSpc>
                          <a:spcPct val="107000"/>
                        </a:lnSpc>
                        <a:spcAft>
                          <a:spcPts val="0"/>
                        </a:spcAft>
                      </a:pPr>
                      <a:r>
                        <a:rPr lang="en-GB" sz="2000" kern="100">
                          <a:effectLst/>
                        </a:rPr>
                        <a:t>0,2404</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1799407634"/>
                  </a:ext>
                </a:extLst>
              </a:tr>
              <a:tr h="298987">
                <a:tc>
                  <a:txBody>
                    <a:bodyPr/>
                    <a:lstStyle/>
                    <a:p>
                      <a:pPr algn="ctr">
                        <a:lnSpc>
                          <a:spcPct val="107000"/>
                        </a:lnSpc>
                        <a:spcAft>
                          <a:spcPts val="0"/>
                        </a:spcAft>
                      </a:pPr>
                      <a:r>
                        <a:rPr lang="en-GB" sz="2000" kern="100">
                          <a:effectLst/>
                        </a:rPr>
                        <a:t>G</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Specialised territorial administrations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2,7340</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3,0769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0,3429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1115888755"/>
                  </a:ext>
                </a:extLst>
              </a:tr>
              <a:tr h="298987">
                <a:tc>
                  <a:txBody>
                    <a:bodyPr/>
                    <a:lstStyle/>
                    <a:p>
                      <a:pPr algn="ctr">
                        <a:lnSpc>
                          <a:spcPct val="107000"/>
                        </a:lnSpc>
                        <a:spcAft>
                          <a:spcPts val="0"/>
                        </a:spcAft>
                      </a:pPr>
                      <a:r>
                        <a:rPr lang="en-GB" sz="2000" kern="100">
                          <a:effectLst/>
                        </a:rPr>
                        <a:t>H</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District Administrations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2,7931</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2,5673</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-0,2258</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046869146"/>
                  </a:ext>
                </a:extLst>
              </a:tr>
              <a:tr h="298987">
                <a:tc>
                  <a:txBody>
                    <a:bodyPr/>
                    <a:lstStyle/>
                    <a:p>
                      <a:pPr algn="ctr">
                        <a:lnSpc>
                          <a:spcPct val="107000"/>
                        </a:lnSpc>
                        <a:spcAft>
                          <a:spcPts val="0"/>
                        </a:spcAft>
                      </a:pPr>
                      <a:r>
                        <a:rPr lang="en-GB" sz="2000" kern="100">
                          <a:effectLst/>
                        </a:rPr>
                        <a:t>I</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Municipal Administrations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2,4299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2,2979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-0,1320</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505035733"/>
                  </a:ext>
                </a:extLst>
              </a:tr>
              <a:tr h="298987">
                <a:tc gridSpan="2">
                  <a:txBody>
                    <a:bodyPr/>
                    <a:lstStyle/>
                    <a:p>
                      <a:pPr algn="r">
                        <a:lnSpc>
                          <a:spcPct val="107000"/>
                        </a:lnSpc>
                        <a:spcAft>
                          <a:spcPts val="0"/>
                        </a:spcAft>
                      </a:pPr>
                      <a:r>
                        <a:rPr lang="en-GB" sz="2000" b="1" kern="100" dirty="0">
                          <a:effectLst/>
                        </a:rPr>
                        <a:t>Average scores:</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bg-BG"/>
                    </a:p>
                  </a:txBody>
                  <a:tcPr/>
                </a:tc>
                <a:tc>
                  <a:txBody>
                    <a:bodyPr/>
                    <a:lstStyle/>
                    <a:p>
                      <a:pPr algn="r">
                        <a:lnSpc>
                          <a:spcPct val="107000"/>
                        </a:lnSpc>
                        <a:spcAft>
                          <a:spcPts val="0"/>
                        </a:spcAft>
                      </a:pPr>
                      <a:r>
                        <a:rPr lang="en-GB" sz="2000" b="1" kern="100" dirty="0">
                          <a:effectLst/>
                        </a:rPr>
                        <a:t>2,8002</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b="1" kern="100" dirty="0">
                          <a:effectLst/>
                        </a:rPr>
                        <a:t>2,6370</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b="1" kern="100" dirty="0">
                          <a:effectLst/>
                        </a:rPr>
                        <a:t>-0,1632</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586631088"/>
                  </a:ext>
                </a:extLst>
              </a:tr>
            </a:tbl>
          </a:graphicData>
        </a:graphic>
      </p:graphicFrame>
      <p:sp>
        <p:nvSpPr>
          <p:cNvPr id="6" name="TextBox 5"/>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pic>
        <p:nvPicPr>
          <p:cNvPr id="4" name="Картина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4260324"/>
            <a:ext cx="4338467" cy="2520000"/>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1118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50" y="796915"/>
            <a:ext cx="5314951" cy="3416320"/>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a:spAutoFit/>
          </a:bodyPr>
          <a:lstStyle/>
          <a:p>
            <a:pPr algn="just"/>
            <a:r>
              <a:rPr lang="en-GB" sz="2400" kern="0" dirty="0">
                <a:effectLst>
                  <a:outerShdw blurRad="38100" dist="38100" dir="2700000" algn="tl">
                    <a:srgbClr val="000000">
                      <a:alpha val="43137"/>
                    </a:srgbClr>
                  </a:outerShdw>
                </a:effectLst>
                <a:ea typeface="Times New Roman" panose="02020603050405020304" pitchFamily="18" charset="0"/>
              </a:rPr>
              <a:t>In order to find out </a:t>
            </a:r>
            <a:r>
              <a:rPr lang="en-GB" sz="2400" b="1" kern="0" dirty="0">
                <a:solidFill>
                  <a:srgbClr val="C00000"/>
                </a:solidFill>
                <a:effectLst>
                  <a:outerShdw blurRad="38100" dist="38100" dir="2700000" algn="tl">
                    <a:srgbClr val="000000">
                      <a:alpha val="43137"/>
                    </a:srgbClr>
                  </a:outerShdw>
                </a:effectLst>
                <a:ea typeface="Times New Roman" panose="02020603050405020304" pitchFamily="18" charset="0"/>
              </a:rPr>
              <a:t>whether there is a statistically significant difference between the two </a:t>
            </a:r>
            <a:r>
              <a:rPr lang="en-GB" sz="2400" kern="0" dirty="0" smtClean="0">
                <a:effectLst>
                  <a:outerShdw blurRad="38100" dist="38100" dir="2700000" algn="tl">
                    <a:srgbClr val="000000">
                      <a:alpha val="43137"/>
                    </a:srgbClr>
                  </a:outerShdw>
                </a:effectLst>
                <a:ea typeface="Times New Roman" panose="02020603050405020304" pitchFamily="18" charset="0"/>
              </a:rPr>
              <a:t>averaged </a:t>
            </a:r>
            <a:r>
              <a:rPr lang="en-GB" sz="2400" kern="0" dirty="0">
                <a:effectLst>
                  <a:outerShdw blurRad="38100" dist="38100" dir="2700000" algn="tl">
                    <a:srgbClr val="000000">
                      <a:alpha val="43137"/>
                    </a:srgbClr>
                  </a:outerShdw>
                </a:effectLst>
                <a:ea typeface="Times New Roman" panose="02020603050405020304" pitchFamily="18" charset="0"/>
              </a:rPr>
              <a:t>responses </a:t>
            </a:r>
            <a:r>
              <a:rPr lang="en-GB" sz="2400" kern="0" dirty="0" smtClean="0">
                <a:effectLst>
                  <a:outerShdw blurRad="38100" dist="38100" dir="2700000" algn="tl">
                    <a:srgbClr val="000000">
                      <a:alpha val="43137"/>
                    </a:srgbClr>
                  </a:outerShdw>
                </a:effectLst>
                <a:ea typeface="Times New Roman" panose="02020603050405020304" pitchFamily="18" charset="0"/>
              </a:rPr>
              <a:t>given </a:t>
            </a:r>
            <a:r>
              <a:rPr lang="en-GB" sz="2400" kern="0" dirty="0">
                <a:effectLst>
                  <a:outerShdw blurRad="38100" dist="38100" dir="2700000" algn="tl">
                    <a:srgbClr val="000000">
                      <a:alpha val="43137"/>
                    </a:srgbClr>
                  </a:outerShdw>
                </a:effectLst>
                <a:ea typeface="Times New Roman" panose="02020603050405020304" pitchFamily="18" charset="0"/>
              </a:rPr>
              <a:t>by the representatives of the public administration and </a:t>
            </a:r>
            <a:r>
              <a:rPr lang="en-GB" sz="2400" kern="0" dirty="0" smtClean="0">
                <a:effectLst>
                  <a:outerShdw blurRad="38100" dist="38100" dir="2700000" algn="tl">
                    <a:srgbClr val="000000">
                      <a:alpha val="43137"/>
                    </a:srgbClr>
                  </a:outerShdw>
                </a:effectLst>
                <a:ea typeface="Times New Roman" panose="02020603050405020304" pitchFamily="18" charset="0"/>
              </a:rPr>
              <a:t>these </a:t>
            </a:r>
            <a:r>
              <a:rPr lang="en-GB" sz="2400" kern="0" dirty="0">
                <a:effectLst>
                  <a:outerShdw blurRad="38100" dist="38100" dir="2700000" algn="tl">
                    <a:srgbClr val="000000">
                      <a:alpha val="43137"/>
                    </a:srgbClr>
                  </a:outerShdw>
                </a:effectLst>
                <a:ea typeface="Times New Roman" panose="02020603050405020304" pitchFamily="18" charset="0"/>
              </a:rPr>
              <a:t>given by the representatives of the SEPs, the IBM SPSS Statistics 27 software product was also used to analyse the </a:t>
            </a:r>
            <a:r>
              <a:rPr lang="en-GB" sz="2400" b="1" kern="0" dirty="0">
                <a:solidFill>
                  <a:srgbClr val="C00000"/>
                </a:solidFill>
                <a:effectLst>
                  <a:outerShdw blurRad="38100" dist="38100" dir="2700000" algn="tl">
                    <a:srgbClr val="000000">
                      <a:alpha val="43137"/>
                    </a:srgbClr>
                  </a:outerShdw>
                </a:effectLst>
                <a:ea typeface="Times New Roman" panose="02020603050405020304" pitchFamily="18" charset="0"/>
              </a:rPr>
              <a:t>t-test</a:t>
            </a:r>
            <a:r>
              <a:rPr lang="en-GB" sz="2400" kern="0" dirty="0">
                <a:effectLst>
                  <a:outerShdw blurRad="38100" dist="38100" dir="2700000" algn="tl">
                    <a:srgbClr val="000000">
                      <a:alpha val="43137"/>
                    </a:srgbClr>
                  </a:outerShdw>
                </a:effectLst>
                <a:ea typeface="Times New Roman" panose="02020603050405020304" pitchFamily="18" charset="0"/>
              </a:rPr>
              <a:t> for related samples (independent-samples </a:t>
            </a:r>
            <a:r>
              <a:rPr lang="en-GB" sz="2400" kern="0" dirty="0" smtClean="0">
                <a:effectLst>
                  <a:outerShdw blurRad="38100" dist="38100" dir="2700000" algn="tl">
                    <a:srgbClr val="000000">
                      <a:alpha val="43137"/>
                    </a:srgbClr>
                  </a:outerShdw>
                </a:effectLst>
                <a:ea typeface="Times New Roman" panose="02020603050405020304" pitchFamily="18" charset="0"/>
              </a:rPr>
              <a:t>t-test).</a:t>
            </a:r>
            <a:endParaRPr lang="bg-BG" sz="2400" dirty="0">
              <a:effectLst>
                <a:outerShdw blurRad="38100" dist="38100" dir="2700000" algn="tl">
                  <a:srgbClr val="000000">
                    <a:alpha val="43137"/>
                  </a:srgbClr>
                </a:outerShdw>
              </a:effectLst>
            </a:endParaRPr>
          </a:p>
        </p:txBody>
      </p:sp>
      <p:pic>
        <p:nvPicPr>
          <p:cNvPr id="3" name="Картина 2"/>
          <p:cNvPicPr>
            <a:picLocks noChangeAspect="1"/>
          </p:cNvPicPr>
          <p:nvPr/>
        </p:nvPicPr>
        <p:blipFill>
          <a:blip r:embed="rId2"/>
          <a:stretch>
            <a:fillRect/>
          </a:stretch>
        </p:blipFill>
        <p:spPr>
          <a:xfrm>
            <a:off x="5515605" y="945831"/>
            <a:ext cx="6539637" cy="4500000"/>
          </a:xfrm>
          <a:prstGeom prst="rect">
            <a:avLst/>
          </a:prstGeom>
        </p:spPr>
      </p:pic>
      <p:sp>
        <p:nvSpPr>
          <p:cNvPr id="6" name="TextBox 5"/>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
        <p:nvSpPr>
          <p:cNvPr id="7" name="Rectangle 6"/>
          <p:cNvSpPr/>
          <p:nvPr/>
        </p:nvSpPr>
        <p:spPr>
          <a:xfrm>
            <a:off x="133351" y="4378314"/>
            <a:ext cx="5314950" cy="2308324"/>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a:spAutoFit/>
          </a:bodyPr>
          <a:lstStyle/>
          <a:p>
            <a:pPr algn="just"/>
            <a:r>
              <a:rPr lang="en-GB" sz="2400" kern="0" dirty="0" smtClean="0">
                <a:effectLst>
                  <a:outerShdw blurRad="38100" dist="38100" dir="2700000" algn="tl">
                    <a:srgbClr val="000000">
                      <a:alpha val="43137"/>
                    </a:srgbClr>
                  </a:outerShdw>
                </a:effectLst>
                <a:ea typeface="Times New Roman" panose="02020603050405020304" pitchFamily="18" charset="0"/>
              </a:rPr>
              <a:t>Two </a:t>
            </a:r>
            <a:r>
              <a:rPr lang="en-GB" sz="2400" kern="0" dirty="0">
                <a:effectLst>
                  <a:outerShdw blurRad="38100" dist="38100" dir="2700000" algn="tl">
                    <a:srgbClr val="000000">
                      <a:alpha val="43137"/>
                    </a:srgbClr>
                  </a:outerShdw>
                </a:effectLst>
                <a:ea typeface="Times New Roman" panose="02020603050405020304" pitchFamily="18" charset="0"/>
              </a:rPr>
              <a:t>hypotheses are </a:t>
            </a:r>
            <a:r>
              <a:rPr lang="en-GB" sz="2400" kern="0" dirty="0" smtClean="0">
                <a:effectLst>
                  <a:outerShdw blurRad="38100" dist="38100" dir="2700000" algn="tl">
                    <a:srgbClr val="000000">
                      <a:alpha val="43137"/>
                    </a:srgbClr>
                  </a:outerShdw>
                </a:effectLst>
                <a:ea typeface="Times New Roman" panose="02020603050405020304" pitchFamily="18" charset="0"/>
              </a:rPr>
              <a:t>formulated:</a:t>
            </a:r>
          </a:p>
          <a:p>
            <a:pPr marL="342900" indent="-342900" algn="just">
              <a:buFontTx/>
              <a:buChar char="-"/>
            </a:pPr>
            <a:r>
              <a:rPr lang="en-GB" sz="2400" b="1" kern="0" dirty="0" smtClean="0">
                <a:solidFill>
                  <a:srgbClr val="C00000"/>
                </a:solidFill>
                <a:effectLst>
                  <a:outerShdw blurRad="38100" dist="38100" dir="2700000" algn="tl">
                    <a:srgbClr val="000000">
                      <a:alpha val="43137"/>
                    </a:srgbClr>
                  </a:outerShdw>
                </a:effectLst>
                <a:ea typeface="Times New Roman" panose="02020603050405020304" pitchFamily="18" charset="0"/>
              </a:rPr>
              <a:t>H0</a:t>
            </a:r>
            <a:r>
              <a:rPr lang="en-GB" sz="2400" kern="0" dirty="0">
                <a:effectLst>
                  <a:outerShdw blurRad="38100" dist="38100" dir="2700000" algn="tl">
                    <a:srgbClr val="000000">
                      <a:alpha val="43137"/>
                    </a:srgbClr>
                  </a:outerShdw>
                </a:effectLst>
                <a:ea typeface="Times New Roman" panose="02020603050405020304" pitchFamily="18" charset="0"/>
              </a:rPr>
              <a:t>, which states that there is no statistical difference between the samples, and </a:t>
            </a:r>
            <a:endParaRPr lang="en-GB" sz="2400" kern="0" dirty="0" smtClean="0">
              <a:effectLst>
                <a:outerShdw blurRad="38100" dist="38100" dir="2700000" algn="tl">
                  <a:srgbClr val="000000">
                    <a:alpha val="43137"/>
                  </a:srgbClr>
                </a:outerShdw>
              </a:effectLst>
              <a:ea typeface="Times New Roman" panose="02020603050405020304" pitchFamily="18" charset="0"/>
            </a:endParaRPr>
          </a:p>
          <a:p>
            <a:pPr marL="342900" indent="-342900" algn="just">
              <a:buFontTx/>
              <a:buChar char="-"/>
            </a:pPr>
            <a:r>
              <a:rPr lang="en-GB" sz="2400" b="1" kern="0" dirty="0" smtClean="0">
                <a:solidFill>
                  <a:srgbClr val="C00000"/>
                </a:solidFill>
                <a:effectLst>
                  <a:outerShdw blurRad="38100" dist="38100" dir="2700000" algn="tl">
                    <a:srgbClr val="000000">
                      <a:alpha val="43137"/>
                    </a:srgbClr>
                  </a:outerShdw>
                </a:effectLst>
                <a:ea typeface="Times New Roman" panose="02020603050405020304" pitchFamily="18" charset="0"/>
              </a:rPr>
              <a:t>H1</a:t>
            </a:r>
            <a:r>
              <a:rPr lang="en-GB" sz="2400" kern="0" dirty="0">
                <a:effectLst>
                  <a:outerShdw blurRad="38100" dist="38100" dir="2700000" algn="tl">
                    <a:srgbClr val="000000">
                      <a:alpha val="43137"/>
                    </a:srgbClr>
                  </a:outerShdw>
                </a:effectLst>
                <a:ea typeface="Times New Roman" panose="02020603050405020304" pitchFamily="18" charset="0"/>
              </a:rPr>
              <a:t>, which states that there is such a difference. </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212013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341" y="745747"/>
            <a:ext cx="5191123" cy="1938992"/>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The value displayed in the Sig (2-tailed) column indicates whether there is a statistically significant difference between the samples of the two groups at the 95% confidence </a:t>
            </a:r>
            <a:r>
              <a:rPr lang="en-GB" sz="2400" dirty="0" smtClean="0">
                <a:effectLst>
                  <a:outerShdw blurRad="38100" dist="38100" dir="2700000" algn="tl">
                    <a:srgbClr val="000000">
                      <a:alpha val="43137"/>
                    </a:srgbClr>
                  </a:outerShdw>
                </a:effectLst>
              </a:rPr>
              <a:t>interval.</a:t>
            </a:r>
          </a:p>
        </p:txBody>
      </p:sp>
      <p:sp>
        <p:nvSpPr>
          <p:cNvPr id="3" name="TextBox 2"/>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pic>
        <p:nvPicPr>
          <p:cNvPr id="4" name="Картина 2"/>
          <p:cNvPicPr>
            <a:picLocks noChangeAspect="1"/>
          </p:cNvPicPr>
          <p:nvPr/>
        </p:nvPicPr>
        <p:blipFill>
          <a:blip r:embed="rId2"/>
          <a:stretch>
            <a:fillRect/>
          </a:stretch>
        </p:blipFill>
        <p:spPr>
          <a:xfrm>
            <a:off x="5515605" y="945831"/>
            <a:ext cx="6539637" cy="4500000"/>
          </a:xfrm>
          <a:prstGeom prst="rect">
            <a:avLst/>
          </a:prstGeom>
        </p:spPr>
      </p:pic>
      <p:sp>
        <p:nvSpPr>
          <p:cNvPr id="5" name="TextBox 4"/>
          <p:cNvSpPr txBox="1"/>
          <p:nvPr/>
        </p:nvSpPr>
        <p:spPr>
          <a:xfrm>
            <a:off x="200341" y="5812720"/>
            <a:ext cx="11854901" cy="830997"/>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This means </a:t>
            </a:r>
            <a:r>
              <a:rPr lang="en-GB" sz="2400" dirty="0">
                <a:effectLst>
                  <a:outerShdw blurRad="38100" dist="38100" dir="2700000" algn="tl">
                    <a:srgbClr val="000000">
                      <a:alpha val="43137"/>
                    </a:srgbClr>
                  </a:outerShdw>
                </a:effectLst>
              </a:rPr>
              <a:t>that the opinions of the two groups of respondents on the level of administrative capacity of the state administration </a:t>
            </a:r>
            <a:r>
              <a:rPr lang="en-GB" sz="2400" b="1" dirty="0">
                <a:solidFill>
                  <a:srgbClr val="C00000"/>
                </a:solidFill>
                <a:effectLst>
                  <a:outerShdw blurRad="38100" dist="38100" dir="2700000" algn="tl">
                    <a:srgbClr val="000000">
                      <a:alpha val="43137"/>
                    </a:srgbClr>
                  </a:outerShdw>
                </a:effectLst>
              </a:rPr>
              <a:t>differ</a:t>
            </a:r>
            <a:r>
              <a:rPr lang="en-GB" sz="2400" dirty="0">
                <a:effectLst>
                  <a:outerShdw blurRad="38100" dist="38100" dir="2700000" algn="tl">
                    <a:srgbClr val="000000">
                      <a:alpha val="43137"/>
                    </a:srgbClr>
                  </a:outerShdw>
                </a:effectLst>
              </a:rPr>
              <a:t> and this is not the result of a statistical error</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6" name="TextBox 5"/>
          <p:cNvSpPr txBox="1"/>
          <p:nvPr/>
        </p:nvSpPr>
        <p:spPr>
          <a:xfrm>
            <a:off x="200340" y="2917804"/>
            <a:ext cx="5191123" cy="2677656"/>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Sig (2-tailed) is 0.013, </a:t>
            </a:r>
            <a:r>
              <a:rPr lang="en-GB" sz="2400" dirty="0">
                <a:effectLst>
                  <a:outerShdw blurRad="38100" dist="38100" dir="2700000" algn="tl">
                    <a:srgbClr val="000000">
                      <a:alpha val="43137"/>
                    </a:srgbClr>
                  </a:outerShdw>
                </a:effectLst>
              </a:rPr>
              <a:t>hence it is confirmed that </a:t>
            </a:r>
            <a:r>
              <a:rPr lang="en-GB" sz="2400" b="1" dirty="0">
                <a:solidFill>
                  <a:srgbClr val="C00000"/>
                </a:solidFill>
                <a:effectLst>
                  <a:outerShdw blurRad="38100" dist="38100" dir="2700000" algn="tl">
                    <a:srgbClr val="000000">
                      <a:alpha val="43137"/>
                    </a:srgbClr>
                  </a:outerShdw>
                </a:effectLst>
              </a:rPr>
              <a:t>there is a statistically significant difference</a:t>
            </a:r>
            <a:r>
              <a:rPr lang="en-GB" sz="2400" dirty="0">
                <a:solidFill>
                  <a:srgbClr val="C00000"/>
                </a:solidFill>
                <a:effectLst>
                  <a:outerShdw blurRad="38100" dist="38100" dir="2700000" algn="tl">
                    <a:srgbClr val="000000">
                      <a:alpha val="43137"/>
                    </a:srgbClr>
                  </a:outerShdw>
                </a:effectLst>
              </a:rPr>
              <a:t> </a:t>
            </a:r>
            <a:r>
              <a:rPr lang="en-GB" sz="2400" dirty="0">
                <a:effectLst>
                  <a:outerShdw blurRad="38100" dist="38100" dir="2700000" algn="tl">
                    <a:srgbClr val="000000">
                      <a:alpha val="43137"/>
                    </a:srgbClr>
                  </a:outerShdw>
                </a:effectLst>
              </a:rPr>
              <a:t>between the arithmetic means of the samples of the administration representatives and those of the SEPs and the null hypothesis H0 is rejected. </a:t>
            </a:r>
            <a:endParaRPr lang="en-GB"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73905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74" y="866775"/>
            <a:ext cx="5133976" cy="1938992"/>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Pearson correlation </a:t>
            </a:r>
            <a:r>
              <a:rPr lang="en-GB" sz="2400" dirty="0">
                <a:effectLst>
                  <a:outerShdw blurRad="38100" dist="38100" dir="2700000" algn="tl">
                    <a:srgbClr val="000000">
                      <a:alpha val="43137"/>
                    </a:srgbClr>
                  </a:outerShdw>
                </a:effectLst>
              </a:rPr>
              <a:t>coefficient is used to measure the linear relationship between the two continuous variables – the assessments of the administration representatives and those of the </a:t>
            </a:r>
            <a:r>
              <a:rPr lang="en-GB" sz="2400" dirty="0" smtClean="0">
                <a:effectLst>
                  <a:outerShdw blurRad="38100" dist="38100" dir="2700000" algn="tl">
                    <a:srgbClr val="000000">
                      <a:alpha val="43137"/>
                    </a:srgbClr>
                  </a:outerShdw>
                </a:effectLst>
              </a:rPr>
              <a:t>SEPs.</a:t>
            </a:r>
          </a:p>
        </p:txBody>
      </p:sp>
      <p:pic>
        <p:nvPicPr>
          <p:cNvPr id="3" name="Картина 4"/>
          <p:cNvPicPr>
            <a:picLocks noChangeAspect="1"/>
          </p:cNvPicPr>
          <p:nvPr/>
        </p:nvPicPr>
        <p:blipFill>
          <a:blip r:embed="rId2"/>
          <a:stretch>
            <a:fillRect/>
          </a:stretch>
        </p:blipFill>
        <p:spPr>
          <a:xfrm>
            <a:off x="6795793" y="3263405"/>
            <a:ext cx="5072359" cy="2520000"/>
          </a:xfrm>
          <a:prstGeom prst="rect">
            <a:avLst/>
          </a:prstGeom>
        </p:spPr>
      </p:pic>
      <p:sp>
        <p:nvSpPr>
          <p:cNvPr id="5" name="TextBox 4"/>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142874" y="3263405"/>
            <a:ext cx="6391275" cy="2677656"/>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This </a:t>
            </a:r>
            <a:r>
              <a:rPr lang="en-GB" sz="2400" dirty="0">
                <a:effectLst>
                  <a:outerShdw blurRad="38100" dist="38100" dir="2700000" algn="tl">
                    <a:srgbClr val="000000">
                      <a:alpha val="43137"/>
                    </a:srgbClr>
                  </a:outerShdw>
                </a:effectLst>
              </a:rPr>
              <a:t>means that </a:t>
            </a:r>
            <a:r>
              <a:rPr lang="en-GB" sz="2400" b="1" dirty="0">
                <a:solidFill>
                  <a:srgbClr val="C00000"/>
                </a:solidFill>
                <a:effectLst>
                  <a:outerShdw blurRad="38100" dist="38100" dir="2700000" algn="tl">
                    <a:srgbClr val="000000">
                      <a:alpha val="43137"/>
                    </a:srgbClr>
                  </a:outerShdw>
                </a:effectLst>
              </a:rPr>
              <a:t>the responses of the first group of respondents have no connection with the responses of the second group of respondents</a:t>
            </a:r>
            <a:r>
              <a:rPr lang="en-GB" sz="2400" dirty="0">
                <a:effectLst>
                  <a:outerShdw blurRad="38100" dist="38100" dir="2700000" algn="tl">
                    <a:srgbClr val="000000">
                      <a:alpha val="43137"/>
                    </a:srgbClr>
                  </a:outerShdw>
                </a:effectLst>
              </a:rPr>
              <a:t>, i.e. their opinions are completely independent of each other, although the Sig.(2-tailed) values show that this coefficient is not statistically significant enough</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7" name="TextBox 6"/>
          <p:cNvSpPr txBox="1"/>
          <p:nvPr/>
        </p:nvSpPr>
        <p:spPr>
          <a:xfrm>
            <a:off x="5667378" y="866775"/>
            <a:ext cx="6200774" cy="1569660"/>
          </a:xfrm>
          <a:prstGeom prst="rect">
            <a:avLst/>
          </a:prstGeom>
          <a:solidFill>
            <a:schemeClr val="accent2">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value </a:t>
            </a:r>
            <a:r>
              <a:rPr lang="en-GB" sz="2400" dirty="0">
                <a:effectLst>
                  <a:outerShdw blurRad="38100" dist="38100" dir="2700000" algn="tl">
                    <a:srgbClr val="000000">
                      <a:alpha val="43137"/>
                    </a:srgbClr>
                  </a:outerShdw>
                </a:effectLst>
              </a:rPr>
              <a:t>of </a:t>
            </a:r>
            <a:r>
              <a:rPr lang="en-GB" sz="2400" dirty="0" smtClean="0">
                <a:effectLst>
                  <a:outerShdw blurRad="38100" dist="38100" dir="2700000" algn="tl">
                    <a:srgbClr val="000000">
                      <a:alpha val="43137"/>
                    </a:srgbClr>
                  </a:outerShdw>
                </a:effectLst>
              </a:rPr>
              <a:t>0.021 </a:t>
            </a:r>
            <a:r>
              <a:rPr lang="en-GB" sz="2400" dirty="0">
                <a:effectLst>
                  <a:outerShdw blurRad="38100" dist="38100" dir="2700000" algn="tl">
                    <a:srgbClr val="000000">
                      <a:alpha val="43137"/>
                    </a:srgbClr>
                  </a:outerShdw>
                </a:effectLst>
              </a:rPr>
              <a:t>indicate a </a:t>
            </a:r>
            <a:r>
              <a:rPr lang="en-GB" sz="2400" b="1" dirty="0">
                <a:solidFill>
                  <a:srgbClr val="C00000"/>
                </a:solidFill>
                <a:effectLst>
                  <a:outerShdw blurRad="38100" dist="38100" dir="2700000" algn="tl">
                    <a:srgbClr val="000000">
                      <a:alpha val="43137"/>
                    </a:srgbClr>
                  </a:outerShdw>
                </a:effectLst>
              </a:rPr>
              <a:t>weak linear relationship</a:t>
            </a:r>
            <a:r>
              <a:rPr lang="en-GB" sz="2400" dirty="0">
                <a:effectLst>
                  <a:outerShdw blurRad="38100" dist="38100" dir="2700000" algn="tl">
                    <a:srgbClr val="000000">
                      <a:alpha val="43137"/>
                    </a:srgbClr>
                  </a:outerShdw>
                </a:effectLst>
              </a:rPr>
              <a:t> between the responses of the administration representatives and those of the SEPs. </a:t>
            </a:r>
            <a:endParaRPr lang="en-GB"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060301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499" y="683775"/>
            <a:ext cx="6400801" cy="3416320"/>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Good governance requires effective legislation and the rule of law, </a:t>
            </a:r>
            <a:r>
              <a:rPr lang="en-GB" sz="2400" b="1" dirty="0">
                <a:solidFill>
                  <a:srgbClr val="C00000"/>
                </a:solidFill>
                <a:effectLst>
                  <a:outerShdw blurRad="38100" dist="38100" dir="2700000" algn="tl">
                    <a:srgbClr val="000000">
                      <a:alpha val="43137"/>
                    </a:srgbClr>
                  </a:outerShdw>
                </a:effectLst>
              </a:rPr>
              <a:t>competent public service</a:t>
            </a:r>
            <a:r>
              <a:rPr lang="en-GB" sz="2400" dirty="0">
                <a:effectLst>
                  <a:outerShdw blurRad="38100" dist="38100" dir="2700000" algn="tl">
                    <a:srgbClr val="000000">
                      <a:alpha val="43137"/>
                    </a:srgbClr>
                  </a:outerShdw>
                </a:effectLst>
              </a:rPr>
              <a:t>, accountability and transparent, and responsible decision-making, political systems that effectively promote consensus and take into account the different interests in societies, a strong civil society characterized by freedom of association, freedom of speech and respect for civil and political rights</a:t>
            </a:r>
            <a:r>
              <a:rPr lang="en-GB" sz="2400" dirty="0" smtClean="0">
                <a:effectLst>
                  <a:outerShdw blurRad="38100" dist="38100" dir="2700000" algn="tl">
                    <a:srgbClr val="000000">
                      <a:alpha val="43137"/>
                    </a:srgbClr>
                  </a:outerShdw>
                </a:effectLst>
              </a:rPr>
              <a:t>.</a:t>
            </a:r>
          </a:p>
        </p:txBody>
      </p:sp>
      <p:sp>
        <p:nvSpPr>
          <p:cNvPr id="5" name="TextBox 4"/>
          <p:cNvSpPr txBox="1"/>
          <p:nvPr/>
        </p:nvSpPr>
        <p:spPr>
          <a:xfrm>
            <a:off x="76200" y="95250"/>
            <a:ext cx="1967205"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Discussion</a:t>
            </a:r>
            <a:endParaRPr lang="bg-BG" sz="3200" b="1"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6934200" y="680025"/>
            <a:ext cx="4895850" cy="3416320"/>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criteria</a:t>
            </a:r>
            <a:r>
              <a:rPr lang="en-GB" sz="2400" dirty="0">
                <a:effectLst>
                  <a:outerShdw blurRad="38100" dist="38100" dir="2700000" algn="tl">
                    <a:srgbClr val="000000">
                      <a:alpha val="43137"/>
                    </a:srgbClr>
                  </a:outerShdw>
                </a:effectLst>
              </a:rPr>
              <a:t>, principles and characteristics of good governance in practice represent </a:t>
            </a:r>
            <a:r>
              <a:rPr lang="en-GB" sz="2400" b="1" dirty="0">
                <a:solidFill>
                  <a:srgbClr val="C00000"/>
                </a:solidFill>
                <a:effectLst>
                  <a:outerShdw blurRad="38100" dist="38100" dir="2700000" algn="tl">
                    <a:srgbClr val="000000">
                      <a:alpha val="43137"/>
                    </a:srgbClr>
                  </a:outerShdw>
                </a:effectLst>
              </a:rPr>
              <a:t>requirements that the state administration must comply with in order to meet the needs and expectations of society</a:t>
            </a:r>
            <a:r>
              <a:rPr lang="en-GB" sz="2400" dirty="0">
                <a:effectLst>
                  <a:outerShdw blurRad="38100" dist="38100" dir="2700000" algn="tl">
                    <a:srgbClr val="000000">
                      <a:alpha val="43137"/>
                    </a:srgbClr>
                  </a:outerShdw>
                </a:effectLst>
              </a:rPr>
              <a:t>. Therefore, it is necessary that it has the appropriate administrative capacity</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7" name="TextBox 6"/>
          <p:cNvSpPr txBox="1"/>
          <p:nvPr/>
        </p:nvSpPr>
        <p:spPr>
          <a:xfrm>
            <a:off x="190500" y="4453056"/>
            <a:ext cx="11639550" cy="1569660"/>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b="1" dirty="0" smtClean="0">
                <a:solidFill>
                  <a:srgbClr val="C00000"/>
                </a:solidFill>
                <a:effectLst>
                  <a:outerShdw blurRad="38100" dist="38100" dir="2700000" algn="tl">
                    <a:srgbClr val="000000">
                      <a:alpha val="43137"/>
                    </a:srgbClr>
                  </a:outerShdw>
                </a:effectLst>
              </a:rPr>
              <a:t>The administrative capacity </a:t>
            </a:r>
            <a:r>
              <a:rPr lang="en-GB" sz="2400" b="1" dirty="0">
                <a:solidFill>
                  <a:srgbClr val="C00000"/>
                </a:solidFill>
                <a:effectLst>
                  <a:outerShdw blurRad="38100" dist="38100" dir="2700000" algn="tl">
                    <a:srgbClr val="000000">
                      <a:alpha val="43137"/>
                    </a:srgbClr>
                  </a:outerShdw>
                </a:effectLst>
              </a:rPr>
              <a:t>cannot be directly observed and assessed. </a:t>
            </a:r>
            <a:r>
              <a:rPr lang="en-GB" sz="2400" dirty="0">
                <a:effectLst>
                  <a:outerShdw blurRad="38100" dist="38100" dir="2700000" algn="tl">
                    <a:srgbClr val="000000">
                      <a:alpha val="43137"/>
                    </a:srgbClr>
                  </a:outerShdw>
                </a:effectLst>
              </a:rPr>
              <a:t>This can only be done by describing its different states in the various areas of its manifestation, which states should be assessed depending on their approximation or divergence from the desired standards. </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93140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1" y="719576"/>
            <a:ext cx="5457823" cy="2677656"/>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The latent construct ‘administrative capacity for good governance‘ can be </a:t>
            </a:r>
            <a:r>
              <a:rPr lang="en-GB" sz="2400" dirty="0" err="1">
                <a:effectLst>
                  <a:outerShdw blurRad="38100" dist="38100" dir="2700000" algn="tl">
                    <a:srgbClr val="000000">
                      <a:alpha val="43137"/>
                    </a:srgbClr>
                  </a:outerShdw>
                </a:effectLst>
              </a:rPr>
              <a:t>analyzed</a:t>
            </a:r>
            <a:r>
              <a:rPr lang="en-GB" sz="2400" dirty="0">
                <a:effectLst>
                  <a:outerShdw blurRad="38100" dist="38100" dir="2700000" algn="tl">
                    <a:srgbClr val="000000">
                      <a:alpha val="43137"/>
                    </a:srgbClr>
                  </a:outerShdw>
                </a:effectLst>
              </a:rPr>
              <a:t> and assessed, in which it is necessary to take into account </a:t>
            </a:r>
            <a:r>
              <a:rPr lang="en-GB" sz="2400" b="1" dirty="0">
                <a:solidFill>
                  <a:srgbClr val="C00000"/>
                </a:solidFill>
                <a:effectLst>
                  <a:outerShdw blurRad="38100" dist="38100" dir="2700000" algn="tl">
                    <a:srgbClr val="000000">
                      <a:alpha val="43137"/>
                    </a:srgbClr>
                  </a:outerShdw>
                </a:effectLst>
              </a:rPr>
              <a:t>both the opinions</a:t>
            </a:r>
            <a:r>
              <a:rPr lang="en-GB" sz="2400" dirty="0">
                <a:effectLst>
                  <a:outerShdw blurRad="38100" dist="38100" dir="2700000" algn="tl">
                    <a:srgbClr val="000000">
                      <a:alpha val="43137"/>
                    </a:srgbClr>
                  </a:outerShdw>
                </a:effectLst>
              </a:rPr>
              <a:t> of the representatives of the administrations and their socio-economic partners. </a:t>
            </a:r>
            <a:endParaRPr lang="en-GB" sz="2400" dirty="0" smtClean="0">
              <a:effectLst>
                <a:outerShdw blurRad="38100" dist="38100" dir="2700000" algn="tl">
                  <a:srgbClr val="000000">
                    <a:alpha val="43137"/>
                  </a:srgbClr>
                </a:outerShdw>
              </a:effectLst>
            </a:endParaRPr>
          </a:p>
        </p:txBody>
      </p:sp>
      <p:sp>
        <p:nvSpPr>
          <p:cNvPr id="5" name="TextBox 4"/>
          <p:cNvSpPr txBox="1"/>
          <p:nvPr/>
        </p:nvSpPr>
        <p:spPr>
          <a:xfrm>
            <a:off x="76200" y="95250"/>
            <a:ext cx="2040943"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Conclusion</a:t>
            </a:r>
            <a:endParaRPr lang="bg-BG" sz="3200" b="1" dirty="0">
              <a:solidFill>
                <a:srgbClr val="C00000"/>
              </a:solidFill>
              <a:effectLst>
                <a:outerShdw blurRad="38100" dist="38100" dir="2700000" algn="tl">
                  <a:srgbClr val="000000">
                    <a:alpha val="43137"/>
                  </a:srgbClr>
                </a:outerShdw>
              </a:effectLst>
            </a:endParaRPr>
          </a:p>
        </p:txBody>
      </p:sp>
      <p:sp>
        <p:nvSpPr>
          <p:cNvPr id="7" name="TextBox 6"/>
          <p:cNvSpPr txBox="1"/>
          <p:nvPr/>
        </p:nvSpPr>
        <p:spPr>
          <a:xfrm>
            <a:off x="6276976" y="719576"/>
            <a:ext cx="5753097" cy="1569660"/>
          </a:xfrm>
          <a:prstGeom prst="rect">
            <a:avLst/>
          </a:prstGeom>
          <a:solidFill>
            <a:schemeClr val="accent2">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dirty="0">
                <a:effectLst>
                  <a:outerShdw blurRad="38100" dist="38100" dir="2700000" algn="tl">
                    <a:srgbClr val="000000">
                      <a:alpha val="43137"/>
                    </a:srgbClr>
                  </a:outerShdw>
                </a:effectLst>
              </a:rPr>
              <a:t>study </a:t>
            </a:r>
            <a:r>
              <a:rPr lang="en-GB" sz="2400" dirty="0" smtClean="0">
                <a:effectLst>
                  <a:outerShdw blurRad="38100" dist="38100" dir="2700000" algn="tl">
                    <a:srgbClr val="000000">
                      <a:alpha val="43137"/>
                    </a:srgbClr>
                  </a:outerShdw>
                </a:effectLst>
              </a:rPr>
              <a:t>shows </a:t>
            </a:r>
            <a:r>
              <a:rPr lang="en-GB" sz="2400" dirty="0">
                <a:effectLst>
                  <a:outerShdw blurRad="38100" dist="38100" dir="2700000" algn="tl">
                    <a:srgbClr val="000000">
                      <a:alpha val="43137"/>
                    </a:srgbClr>
                  </a:outerShdw>
                </a:effectLst>
              </a:rPr>
              <a:t>that </a:t>
            </a:r>
            <a:r>
              <a:rPr lang="en-GB" sz="2400" b="1" dirty="0">
                <a:solidFill>
                  <a:srgbClr val="C00000"/>
                </a:solidFill>
                <a:effectLst>
                  <a:outerShdw blurRad="38100" dist="38100" dir="2700000" algn="tl">
                    <a:srgbClr val="000000">
                      <a:alpha val="43137"/>
                    </a:srgbClr>
                  </a:outerShdw>
                </a:effectLst>
              </a:rPr>
              <a:t>the different administrative bodies have different levels of their capacity </a:t>
            </a:r>
            <a:r>
              <a:rPr lang="en-GB" sz="2400" dirty="0">
                <a:effectLst>
                  <a:outerShdw blurRad="38100" dist="38100" dir="2700000" algn="tl">
                    <a:srgbClr val="000000">
                      <a:alpha val="43137"/>
                    </a:srgbClr>
                  </a:outerShdw>
                </a:effectLst>
              </a:rPr>
              <a:t>to provide good governance. </a:t>
            </a:r>
            <a:endParaRPr lang="en-GB" sz="2400" dirty="0" smtClean="0">
              <a:effectLst>
                <a:outerShdw blurRad="38100" dist="38100" dir="2700000" algn="tl">
                  <a:srgbClr val="000000">
                    <a:alpha val="43137"/>
                  </a:srgbClr>
                </a:outerShdw>
              </a:effectLst>
            </a:endParaRPr>
          </a:p>
        </p:txBody>
      </p:sp>
      <p:sp>
        <p:nvSpPr>
          <p:cNvPr id="8" name="TextBox 7"/>
          <p:cNvSpPr txBox="1"/>
          <p:nvPr/>
        </p:nvSpPr>
        <p:spPr>
          <a:xfrm>
            <a:off x="152401" y="3947171"/>
            <a:ext cx="5457823" cy="2677656"/>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dirty="0">
                <a:effectLst>
                  <a:outerShdw blurRad="38100" dist="38100" dir="2700000" algn="tl">
                    <a:srgbClr val="000000">
                      <a:alpha val="43137"/>
                    </a:srgbClr>
                  </a:outerShdw>
                </a:effectLst>
              </a:rPr>
              <a:t>surveyed </a:t>
            </a:r>
            <a:r>
              <a:rPr lang="en-GB" sz="2400" b="1" dirty="0">
                <a:solidFill>
                  <a:srgbClr val="C00000"/>
                </a:solidFill>
                <a:effectLst>
                  <a:outerShdw blurRad="38100" dist="38100" dir="2700000" algn="tl">
                    <a:srgbClr val="000000">
                      <a:alpha val="43137"/>
                    </a:srgbClr>
                  </a:outerShdw>
                </a:effectLst>
              </a:rPr>
              <a:t>representatives of the administrations </a:t>
            </a:r>
            <a:r>
              <a:rPr lang="en-GB" sz="2400" dirty="0">
                <a:effectLst>
                  <a:outerShdw blurRad="38100" dist="38100" dir="2700000" algn="tl">
                    <a:srgbClr val="000000">
                      <a:alpha val="43137"/>
                    </a:srgbClr>
                  </a:outerShdw>
                </a:effectLst>
              </a:rPr>
              <a:t>give the highest assessments of the administrative capacity of the ministries and state agencies, and the lowest to the municipal administrations and specialized territorial administrations. </a:t>
            </a:r>
            <a:endParaRPr lang="en-GB" sz="2400" dirty="0" smtClean="0">
              <a:effectLst>
                <a:outerShdw blurRad="38100" dist="38100" dir="2700000" algn="tl">
                  <a:srgbClr val="000000">
                    <a:alpha val="43137"/>
                  </a:srgbClr>
                </a:outerShdw>
              </a:effectLst>
            </a:endParaRPr>
          </a:p>
        </p:txBody>
      </p:sp>
      <p:sp>
        <p:nvSpPr>
          <p:cNvPr id="9" name="TextBox 8"/>
          <p:cNvSpPr txBox="1"/>
          <p:nvPr/>
        </p:nvSpPr>
        <p:spPr>
          <a:xfrm>
            <a:off x="6276976" y="2839175"/>
            <a:ext cx="5753098" cy="3785652"/>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surveyed socio-economic partners </a:t>
            </a:r>
            <a:r>
              <a:rPr lang="en-GB" sz="2400" dirty="0">
                <a:effectLst>
                  <a:outerShdw blurRad="38100" dist="38100" dir="2700000" algn="tl">
                    <a:srgbClr val="000000">
                      <a:alpha val="43137"/>
                    </a:srgbClr>
                  </a:outerShdw>
                </a:effectLst>
              </a:rPr>
              <a:t>of the state administration believe that the highest capacity is possessed by the administrative structures established by a normative act of the National Assembly, and these are various regulatory bodies, the National Health Insurance Fund, the National Social Security Institute, etc., as well as specialised territorial administrations. </a:t>
            </a:r>
            <a:endParaRPr lang="en-GB"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51946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552" y="5508365"/>
            <a:ext cx="11725272" cy="1200329"/>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b="1" dirty="0" smtClean="0">
                <a:solidFill>
                  <a:srgbClr val="C00000"/>
                </a:solidFill>
                <a:effectLst>
                  <a:outerShdw blurRad="38100" dist="38100" dir="2700000" algn="tl">
                    <a:srgbClr val="000000">
                      <a:alpha val="43137"/>
                    </a:srgbClr>
                  </a:outerShdw>
                </a:effectLst>
              </a:rPr>
              <a:t>Methodology:</a:t>
            </a:r>
            <a:r>
              <a:rPr lang="en-GB" sz="2400" b="1" dirty="0" smtClean="0">
                <a:effectLst>
                  <a:outerShdw blurRad="38100" dist="38100" dir="2700000" algn="tl">
                    <a:srgbClr val="000000">
                      <a:alpha val="43137"/>
                    </a:srgbClr>
                  </a:outerShdw>
                </a:effectLst>
              </a:rPr>
              <a:t> </a:t>
            </a:r>
            <a:r>
              <a:rPr lang="en-GB" sz="2400" dirty="0" smtClean="0">
                <a:effectLst>
                  <a:outerShdw blurRad="38100" dist="38100" dir="2700000" algn="tl">
                    <a:srgbClr val="000000">
                      <a:alpha val="43137"/>
                    </a:srgbClr>
                  </a:outerShdw>
                </a:effectLst>
              </a:rPr>
              <a:t>unique, </a:t>
            </a:r>
            <a:r>
              <a:rPr lang="en-GB" sz="2400" dirty="0">
                <a:effectLst>
                  <a:outerShdw blurRad="38100" dist="38100" dir="2700000" algn="tl">
                    <a:srgbClr val="000000">
                      <a:alpha val="43137"/>
                    </a:srgbClr>
                  </a:outerShdw>
                </a:effectLst>
              </a:rPr>
              <a:t>endorsed by a highly competent team of scholars and practitioners</a:t>
            </a:r>
            <a:r>
              <a:rPr lang="en-GB" sz="2400" dirty="0" smtClean="0">
                <a:effectLst>
                  <a:outerShdw blurRad="38100" dist="38100" dir="2700000" algn="tl">
                    <a:srgbClr val="000000">
                      <a:alpha val="43137"/>
                    </a:srgbClr>
                  </a:outerShdw>
                </a:effectLst>
              </a:rPr>
              <a:t>. It </a:t>
            </a:r>
            <a:r>
              <a:rPr lang="en-GB" sz="2400" dirty="0">
                <a:effectLst>
                  <a:outerShdw blurRad="38100" dist="38100" dir="2700000" algn="tl">
                    <a:srgbClr val="000000">
                      <a:alpha val="43137"/>
                    </a:srgbClr>
                  </a:outerShdw>
                </a:effectLst>
              </a:rPr>
              <a:t>complies with previous researches, studies, analyses and evaluations in the field of public administration and the public sector in general. </a:t>
            </a:r>
            <a:endParaRPr lang="bg-BG" sz="2400" dirty="0">
              <a:effectLst>
                <a:outerShdw blurRad="38100" dist="38100" dir="2700000" algn="tl">
                  <a:srgbClr val="000000">
                    <a:alpha val="43137"/>
                  </a:srgbClr>
                </a:outerShdw>
              </a:effectLst>
            </a:endParaRPr>
          </a:p>
        </p:txBody>
      </p:sp>
      <p:sp>
        <p:nvSpPr>
          <p:cNvPr id="3" name="TextBox 2"/>
          <p:cNvSpPr txBox="1"/>
          <p:nvPr/>
        </p:nvSpPr>
        <p:spPr>
          <a:xfrm>
            <a:off x="76200" y="95250"/>
            <a:ext cx="2309478"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Introduction</a:t>
            </a:r>
            <a:endParaRPr lang="bg-BG" sz="3200" b="1" dirty="0">
              <a:solidFill>
                <a:srgbClr val="C00000"/>
              </a:solidFill>
              <a:effectLst>
                <a:outerShdw blurRad="38100" dist="38100" dir="2700000" algn="tl">
                  <a:srgbClr val="000000">
                    <a:alpha val="43137"/>
                  </a:srgbClr>
                </a:outerShdw>
              </a:effectLst>
            </a:endParaRPr>
          </a:p>
        </p:txBody>
      </p:sp>
      <p:sp>
        <p:nvSpPr>
          <p:cNvPr id="5" name="TextBox 4"/>
          <p:cNvSpPr txBox="1"/>
          <p:nvPr/>
        </p:nvSpPr>
        <p:spPr>
          <a:xfrm>
            <a:off x="209552" y="753696"/>
            <a:ext cx="3390897" cy="1938992"/>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b="1" dirty="0" smtClean="0">
                <a:solidFill>
                  <a:srgbClr val="C00000"/>
                </a:solidFill>
                <a:effectLst>
                  <a:outerShdw blurRad="38100" dist="38100" dir="2700000" algn="tl">
                    <a:srgbClr val="000000">
                      <a:alpha val="43137"/>
                    </a:srgbClr>
                  </a:outerShdw>
                </a:effectLst>
              </a:rPr>
              <a:t>Eight-year</a:t>
            </a:r>
            <a:r>
              <a:rPr lang="en-GB" sz="2400" dirty="0" smtClean="0">
                <a:effectLst>
                  <a:outerShdw blurRad="38100" dist="38100" dir="2700000" algn="tl">
                    <a:srgbClr val="000000">
                      <a:alpha val="43137"/>
                    </a:srgbClr>
                  </a:outerShdw>
                </a:effectLst>
              </a:rPr>
              <a:t> </a:t>
            </a:r>
            <a:r>
              <a:rPr lang="en-GB" sz="2400" dirty="0">
                <a:effectLst>
                  <a:outerShdw blurRad="38100" dist="38100" dir="2700000" algn="tl">
                    <a:srgbClr val="000000">
                      <a:alpha val="43137"/>
                    </a:srgbClr>
                  </a:outerShdw>
                </a:effectLst>
              </a:rPr>
              <a:t>history of national surveys on the administrative capacity of the </a:t>
            </a:r>
            <a:r>
              <a:rPr lang="en-GB" sz="2400" b="1" dirty="0">
                <a:solidFill>
                  <a:srgbClr val="C00000"/>
                </a:solidFill>
                <a:effectLst>
                  <a:outerShdw blurRad="38100" dist="38100" dir="2700000" algn="tl">
                    <a:srgbClr val="000000">
                      <a:alpha val="43137"/>
                    </a:srgbClr>
                  </a:outerShdw>
                </a:effectLst>
              </a:rPr>
              <a:t>public administration</a:t>
            </a:r>
            <a:r>
              <a:rPr lang="en-GB" sz="2400" dirty="0">
                <a:effectLst>
                  <a:outerShdw blurRad="38100" dist="38100" dir="2700000" algn="tl">
                    <a:srgbClr val="000000">
                      <a:alpha val="43137"/>
                    </a:srgbClr>
                  </a:outerShdw>
                </a:effectLst>
              </a:rPr>
              <a:t> in Bulgaria</a:t>
            </a:r>
            <a:r>
              <a:rPr lang="en-GB" sz="2400" dirty="0" smtClean="0">
                <a:effectLst>
                  <a:outerShdw blurRad="38100" dist="38100" dir="2700000" algn="tl">
                    <a:srgbClr val="000000">
                      <a:alpha val="43137"/>
                    </a:srgbClr>
                  </a:outerShdw>
                </a:effectLst>
              </a:rPr>
              <a:t>.</a:t>
            </a:r>
            <a:endParaRPr lang="en-GB" sz="2400" dirty="0">
              <a:effectLst>
                <a:outerShdw blurRad="38100" dist="38100" dir="2700000" algn="tl">
                  <a:srgbClr val="000000">
                    <a:alpha val="43137"/>
                  </a:srgbClr>
                </a:outerShdw>
              </a:effectLst>
            </a:endParaRPr>
          </a:p>
        </p:txBody>
      </p:sp>
      <p:sp>
        <p:nvSpPr>
          <p:cNvPr id="6" name="TextBox 5"/>
          <p:cNvSpPr txBox="1"/>
          <p:nvPr/>
        </p:nvSpPr>
        <p:spPr>
          <a:xfrm>
            <a:off x="3819525" y="764619"/>
            <a:ext cx="8115299" cy="2308324"/>
          </a:xfrm>
          <a:prstGeom prst="rect">
            <a:avLst/>
          </a:prstGeom>
          <a:solidFill>
            <a:schemeClr val="accent2">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Assessments of the capacity for good governance of </a:t>
            </a:r>
            <a:r>
              <a:rPr lang="en-GB" sz="2400" b="1" dirty="0">
                <a:solidFill>
                  <a:srgbClr val="C00000"/>
                </a:solidFill>
                <a:effectLst>
                  <a:outerShdw blurRad="38100" dist="38100" dir="2700000" algn="tl">
                    <a:srgbClr val="000000">
                      <a:alpha val="43137"/>
                    </a:srgbClr>
                  </a:outerShdw>
                </a:effectLst>
              </a:rPr>
              <a:t>Bulgarian executive authorities </a:t>
            </a:r>
            <a:r>
              <a:rPr lang="en-GB" sz="2400" dirty="0">
                <a:effectLst>
                  <a:outerShdw blurRad="38100" dist="38100" dir="2700000" algn="tl">
                    <a:srgbClr val="000000">
                      <a:alpha val="43137"/>
                    </a:srgbClr>
                  </a:outerShdw>
                </a:effectLst>
              </a:rPr>
              <a:t>- ministries, state agencies, state commissions, executive agencies, administrative structures established by a legislative act either of the executive authority or the National Assembly, specialised territorial administrations, district administrations, and municipal administrations</a:t>
            </a:r>
            <a:r>
              <a:rPr lang="en-GB" sz="2400" dirty="0" smtClean="0">
                <a:effectLst>
                  <a:outerShdw blurRad="38100" dist="38100" dir="2700000" algn="tl">
                    <a:srgbClr val="000000">
                      <a:alpha val="43137"/>
                    </a:srgbClr>
                  </a:outerShdw>
                </a:effectLst>
              </a:rPr>
              <a:t>.</a:t>
            </a:r>
            <a:endParaRPr lang="en-GB" sz="2400" dirty="0">
              <a:effectLst>
                <a:outerShdw blurRad="38100" dist="38100" dir="2700000" algn="tl">
                  <a:srgbClr val="000000">
                    <a:alpha val="43137"/>
                  </a:srgbClr>
                </a:outerShdw>
              </a:effectLst>
            </a:endParaRPr>
          </a:p>
        </p:txBody>
      </p:sp>
      <p:sp>
        <p:nvSpPr>
          <p:cNvPr id="7" name="TextBox 6"/>
          <p:cNvSpPr txBox="1"/>
          <p:nvPr/>
        </p:nvSpPr>
        <p:spPr>
          <a:xfrm>
            <a:off x="209552" y="3330683"/>
            <a:ext cx="7572373" cy="1938992"/>
          </a:xfrm>
          <a:prstGeom prst="rect">
            <a:avLst/>
          </a:prstGeom>
          <a:solidFill>
            <a:schemeClr val="accent3">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b="1" dirty="0">
                <a:solidFill>
                  <a:srgbClr val="C00000"/>
                </a:solidFill>
                <a:effectLst>
                  <a:outerShdw blurRad="38100" dist="38100" dir="2700000" algn="tl">
                    <a:srgbClr val="000000">
                      <a:alpha val="43137"/>
                    </a:srgbClr>
                  </a:outerShdw>
                </a:effectLst>
              </a:rPr>
              <a:t>Third year </a:t>
            </a:r>
            <a:r>
              <a:rPr lang="en-GB" sz="2400" dirty="0">
                <a:effectLst>
                  <a:outerShdw blurRad="38100" dist="38100" dir="2700000" algn="tl">
                    <a:srgbClr val="000000">
                      <a:alpha val="43137"/>
                    </a:srgbClr>
                  </a:outerShdw>
                </a:effectLst>
              </a:rPr>
              <a:t>survey of the </a:t>
            </a:r>
            <a:r>
              <a:rPr lang="en-GB" sz="2400" b="1" dirty="0">
                <a:solidFill>
                  <a:srgbClr val="C00000"/>
                </a:solidFill>
                <a:effectLst>
                  <a:outerShdw blurRad="38100" dist="38100" dir="2700000" algn="tl">
                    <a:srgbClr val="000000">
                      <a:alpha val="43137"/>
                    </a:srgbClr>
                  </a:outerShdw>
                </a:effectLst>
              </a:rPr>
              <a:t>socio-economic partners </a:t>
            </a:r>
            <a:r>
              <a:rPr lang="en-GB" sz="2400" dirty="0">
                <a:effectLst>
                  <a:outerShdw blurRad="38100" dist="38100" dir="2700000" algn="tl">
                    <a:srgbClr val="000000">
                      <a:alpha val="43137"/>
                    </a:srgbClr>
                  </a:outerShdw>
                </a:effectLst>
              </a:rPr>
              <a:t>(SEPs) of the public administration - public councils, advisory boards, non-governmental organisations (NGOs), business organisations, trade unions, other public sector organisations or users of public </a:t>
            </a:r>
            <a:r>
              <a:rPr lang="en-GB" sz="2400" dirty="0" smtClean="0">
                <a:effectLst>
                  <a:outerShdw blurRad="38100" dist="38100" dir="2700000" algn="tl">
                    <a:srgbClr val="000000">
                      <a:alpha val="43137"/>
                    </a:srgbClr>
                  </a:outerShdw>
                </a:effectLst>
              </a:rPr>
              <a:t>services</a:t>
            </a:r>
            <a:r>
              <a:rPr lang="en-GB" sz="2400" dirty="0">
                <a:effectLst>
                  <a:outerShdw blurRad="38100" dist="38100" dir="2700000" algn="tl">
                    <a:srgbClr val="000000">
                      <a:alpha val="43137"/>
                    </a:srgbClr>
                  </a:outerShdw>
                </a:effectLst>
              </a:rPr>
              <a:t>. </a:t>
            </a:r>
          </a:p>
        </p:txBody>
      </p:sp>
      <p:sp>
        <p:nvSpPr>
          <p:cNvPr id="8" name="TextBox 7"/>
          <p:cNvSpPr txBox="1"/>
          <p:nvPr/>
        </p:nvSpPr>
        <p:spPr>
          <a:xfrm>
            <a:off x="8001000" y="3330683"/>
            <a:ext cx="3933824" cy="830997"/>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r>
              <a:rPr lang="en-GB" sz="2400" b="1" dirty="0">
                <a:solidFill>
                  <a:srgbClr val="C00000"/>
                </a:solidFill>
                <a:effectLst>
                  <a:outerShdw blurRad="38100" dist="38100" dir="2700000" algn="tl">
                    <a:srgbClr val="000000">
                      <a:alpha val="43137"/>
                    </a:srgbClr>
                  </a:outerShdw>
                </a:effectLst>
              </a:rPr>
              <a:t>Period of the study: </a:t>
            </a:r>
            <a:endParaRPr lang="en-GB" sz="2400" b="1" dirty="0" smtClean="0">
              <a:solidFill>
                <a:srgbClr val="C00000"/>
              </a:solidFill>
              <a:effectLst>
                <a:outerShdw blurRad="38100" dist="38100" dir="2700000" algn="tl">
                  <a:srgbClr val="000000">
                    <a:alpha val="43137"/>
                  </a:srgbClr>
                </a:outerShdw>
              </a:effectLst>
            </a:endParaRPr>
          </a:p>
          <a:p>
            <a:r>
              <a:rPr lang="en-GB" sz="2400" dirty="0" smtClean="0">
                <a:effectLst>
                  <a:outerShdw blurRad="38100" dist="38100" dir="2700000" algn="tl">
                    <a:srgbClr val="000000">
                      <a:alpha val="43137"/>
                    </a:srgbClr>
                  </a:outerShdw>
                </a:effectLst>
              </a:rPr>
              <a:t>February </a:t>
            </a:r>
            <a:r>
              <a:rPr lang="en-GB" sz="2400" dirty="0">
                <a:effectLst>
                  <a:outerShdw blurRad="38100" dist="38100" dir="2700000" algn="tl">
                    <a:srgbClr val="000000">
                      <a:alpha val="43137"/>
                    </a:srgbClr>
                  </a:outerShdw>
                </a:effectLst>
              </a:rPr>
              <a:t>20 - March 15, 2025. </a:t>
            </a:r>
          </a:p>
        </p:txBody>
      </p:sp>
    </p:spTree>
    <p:extLst>
      <p:ext uri="{BB962C8B-B14F-4D97-AF65-F5344CB8AC3E}">
        <p14:creationId xmlns:p14="http://schemas.microsoft.com/office/powerpoint/2010/main" val="21694853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 y="95250"/>
            <a:ext cx="2040943"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Conclusion</a:t>
            </a:r>
            <a:endParaRPr lang="bg-BG" sz="3200" b="1"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6095999" y="713801"/>
            <a:ext cx="5724525" cy="2308324"/>
          </a:xfrm>
          <a:prstGeom prst="rect">
            <a:avLst/>
          </a:prstGeom>
          <a:solidFill>
            <a:schemeClr val="accent2">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dirty="0">
                <a:effectLst>
                  <a:outerShdw blurRad="38100" dist="38100" dir="2700000" algn="tl">
                    <a:srgbClr val="000000">
                      <a:alpha val="43137"/>
                    </a:srgbClr>
                  </a:outerShdw>
                </a:effectLst>
              </a:rPr>
              <a:t>in-depth analysis allows us to assess not only which </a:t>
            </a:r>
            <a:r>
              <a:rPr lang="en-GB" sz="2400" b="1" dirty="0">
                <a:solidFill>
                  <a:srgbClr val="C00000"/>
                </a:solidFill>
                <a:effectLst>
                  <a:outerShdw blurRad="38100" dist="38100" dir="2700000" algn="tl">
                    <a:srgbClr val="000000">
                      <a:alpha val="43137"/>
                    </a:srgbClr>
                  </a:outerShdw>
                </a:effectLst>
              </a:rPr>
              <a:t>types of administrations </a:t>
            </a:r>
            <a:r>
              <a:rPr lang="en-GB" sz="2400" dirty="0">
                <a:effectLst>
                  <a:outerShdw blurRad="38100" dist="38100" dir="2700000" algn="tl">
                    <a:srgbClr val="000000">
                      <a:alpha val="43137"/>
                    </a:srgbClr>
                  </a:outerShdw>
                </a:effectLst>
              </a:rPr>
              <a:t>are ahead and which are lagging behind in building their capacity for good governance, but also which are the </a:t>
            </a:r>
            <a:r>
              <a:rPr lang="en-GB" sz="2400" b="1" dirty="0">
                <a:solidFill>
                  <a:srgbClr val="C00000"/>
                </a:solidFill>
                <a:effectLst>
                  <a:outerShdw blurRad="38100" dist="38100" dir="2700000" algn="tl">
                    <a:srgbClr val="000000">
                      <a:alpha val="43137"/>
                    </a:srgbClr>
                  </a:outerShdw>
                </a:effectLst>
              </a:rPr>
              <a:t>areas</a:t>
            </a:r>
            <a:r>
              <a:rPr lang="en-GB" sz="2400" dirty="0">
                <a:effectLst>
                  <a:outerShdw blurRad="38100" dist="38100" dir="2700000" algn="tl">
                    <a:srgbClr val="000000">
                      <a:alpha val="43137"/>
                    </a:srgbClr>
                  </a:outerShdw>
                </a:effectLst>
              </a:rPr>
              <a:t> in which there is a progress or stagnation</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10" name="TextBox 9"/>
          <p:cNvSpPr txBox="1"/>
          <p:nvPr/>
        </p:nvSpPr>
        <p:spPr>
          <a:xfrm>
            <a:off x="152402" y="719576"/>
            <a:ext cx="5438774" cy="1200329"/>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b="1" dirty="0" smtClean="0">
                <a:solidFill>
                  <a:srgbClr val="C00000"/>
                </a:solidFill>
                <a:effectLst>
                  <a:outerShdw blurRad="38100" dist="38100" dir="2700000" algn="tl">
                    <a:srgbClr val="000000">
                      <a:alpha val="43137"/>
                    </a:srgbClr>
                  </a:outerShdw>
                </a:effectLst>
              </a:rPr>
              <a:t>The </a:t>
            </a:r>
            <a:r>
              <a:rPr lang="en-GB" sz="2400" b="1" dirty="0">
                <a:solidFill>
                  <a:srgbClr val="C00000"/>
                </a:solidFill>
                <a:effectLst>
                  <a:outerShdw blurRad="38100" dist="38100" dir="2700000" algn="tl">
                    <a:srgbClr val="000000">
                      <a:alpha val="43137"/>
                    </a:srgbClr>
                  </a:outerShdw>
                </a:effectLst>
              </a:rPr>
              <a:t>assessments of the two groups differ significantly</a:t>
            </a:r>
            <a:r>
              <a:rPr lang="en-GB" sz="2400" dirty="0">
                <a:effectLst>
                  <a:outerShdw blurRad="38100" dist="38100" dir="2700000" algn="tl">
                    <a:srgbClr val="000000">
                      <a:alpha val="43137"/>
                    </a:srgbClr>
                  </a:outerShdw>
                </a:effectLst>
              </a:rPr>
              <a:t>, with those of the SEPs being lower. </a:t>
            </a:r>
            <a:endParaRPr lang="en-GB" sz="2400" dirty="0" smtClean="0">
              <a:effectLst>
                <a:outerShdw blurRad="38100" dist="38100" dir="2700000" algn="tl">
                  <a:srgbClr val="000000">
                    <a:alpha val="43137"/>
                  </a:srgbClr>
                </a:outerShdw>
              </a:effectLst>
            </a:endParaRPr>
          </a:p>
        </p:txBody>
      </p:sp>
      <p:sp>
        <p:nvSpPr>
          <p:cNvPr id="11" name="TextBox 10"/>
          <p:cNvSpPr txBox="1"/>
          <p:nvPr/>
        </p:nvSpPr>
        <p:spPr>
          <a:xfrm>
            <a:off x="152402" y="2499501"/>
            <a:ext cx="5438774" cy="1938992"/>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Despite </a:t>
            </a:r>
            <a:r>
              <a:rPr lang="en-GB" sz="2400" dirty="0">
                <a:effectLst>
                  <a:outerShdw blurRad="38100" dist="38100" dir="2700000" algn="tl">
                    <a:srgbClr val="000000">
                      <a:alpha val="43137"/>
                    </a:srgbClr>
                  </a:outerShdw>
                </a:effectLst>
              </a:rPr>
              <a:t>the differences, </a:t>
            </a:r>
            <a:r>
              <a:rPr lang="en-GB" sz="2400" b="1" dirty="0">
                <a:solidFill>
                  <a:srgbClr val="C00000"/>
                </a:solidFill>
                <a:effectLst>
                  <a:outerShdw blurRad="38100" dist="38100" dir="2700000" algn="tl">
                    <a:srgbClr val="000000">
                      <a:alpha val="43137"/>
                    </a:srgbClr>
                  </a:outerShdw>
                </a:effectLst>
              </a:rPr>
              <a:t>both groups of respondents </a:t>
            </a:r>
            <a:r>
              <a:rPr lang="en-GB" sz="2400" dirty="0">
                <a:effectLst>
                  <a:outerShdw blurRad="38100" dist="38100" dir="2700000" algn="tl">
                    <a:srgbClr val="000000">
                      <a:alpha val="43137"/>
                    </a:srgbClr>
                  </a:outerShdw>
                </a:effectLst>
              </a:rPr>
              <a:t>rate the administrative capacity of the Bulgarian state administration between 2.51 and 3.25, which qualifies it as </a:t>
            </a:r>
            <a:r>
              <a:rPr lang="en-GB" sz="2400" b="1" dirty="0">
                <a:solidFill>
                  <a:srgbClr val="C00000"/>
                </a:solidFill>
                <a:effectLst>
                  <a:outerShdw blurRad="38100" dist="38100" dir="2700000" algn="tl">
                    <a:srgbClr val="000000">
                      <a:alpha val="43137"/>
                    </a:srgbClr>
                  </a:outerShdw>
                </a:effectLst>
              </a:rPr>
              <a:t>good</a:t>
            </a:r>
            <a:r>
              <a:rPr lang="en-GB" sz="2400" dirty="0">
                <a:effectLst>
                  <a:outerShdw blurRad="38100" dist="38100" dir="2700000" algn="tl">
                    <a:srgbClr val="000000">
                      <a:alpha val="43137"/>
                    </a:srgbClr>
                  </a:outerShdw>
                </a:effectLst>
              </a:rPr>
              <a:t>. </a:t>
            </a:r>
            <a:endParaRPr lang="en-GB"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10719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5750" t="15778" r="14916" b="74148"/>
          <a:stretch/>
        </p:blipFill>
        <p:spPr>
          <a:xfrm>
            <a:off x="152400" y="104484"/>
            <a:ext cx="11880000" cy="970968"/>
          </a:xfrm>
          <a:prstGeom prst="rect">
            <a:avLst/>
          </a:prstGeom>
        </p:spPr>
      </p:pic>
      <p:sp>
        <p:nvSpPr>
          <p:cNvPr id="6" name="TextBox 5"/>
          <p:cNvSpPr txBox="1"/>
          <p:nvPr/>
        </p:nvSpPr>
        <p:spPr>
          <a:xfrm>
            <a:off x="152400" y="1097280"/>
            <a:ext cx="11880000" cy="1815882"/>
          </a:xfrm>
          <a:prstGeom prst="rect">
            <a:avLst/>
          </a:prstGeom>
          <a:noFill/>
        </p:spPr>
        <p:txBody>
          <a:bodyPr wrap="square" rtlCol="0">
            <a:spAutoFit/>
          </a:bodyPr>
          <a:lstStyle/>
          <a:p>
            <a:pPr algn="ctr"/>
            <a:r>
              <a:rPr lang="en-US" sz="2800" dirty="0">
                <a:effectLst>
                  <a:outerShdw blurRad="38100" dist="38100" dir="2700000" algn="tl">
                    <a:srgbClr val="000000">
                      <a:alpha val="43137"/>
                    </a:srgbClr>
                  </a:outerShdw>
                </a:effectLst>
              </a:rPr>
              <a:t>XIII International Scientific Conference NEW ECONOMY 2025 </a:t>
            </a:r>
            <a:endParaRPr lang="en-US" sz="2800" dirty="0" smtClean="0">
              <a:effectLst>
                <a:outerShdw blurRad="38100" dist="38100" dir="2700000" algn="tl">
                  <a:srgbClr val="000000">
                    <a:alpha val="43137"/>
                  </a:srgbClr>
                </a:outerShdw>
              </a:effectLst>
            </a:endParaRPr>
          </a:p>
          <a:p>
            <a:pPr algn="ctr"/>
            <a:r>
              <a:rPr lang="en-US" sz="2800" b="1" dirty="0" smtClean="0">
                <a:effectLst>
                  <a:outerShdw blurRad="38100" dist="38100" dir="2700000" algn="tl">
                    <a:srgbClr val="000000">
                      <a:alpha val="43137"/>
                    </a:srgbClr>
                  </a:outerShdw>
                </a:effectLst>
              </a:rPr>
              <a:t>‘The</a:t>
            </a:r>
            <a:r>
              <a:rPr lang="en-US" sz="2800" b="1" dirty="0">
                <a:effectLst>
                  <a:outerShdw blurRad="38100" dist="38100" dir="2700000" algn="tl">
                    <a:srgbClr val="000000">
                      <a:alpha val="43137"/>
                    </a:srgbClr>
                  </a:outerShdw>
                </a:effectLst>
              </a:rPr>
              <a:t> Innovative Economy in Times of Global Challenges: </a:t>
            </a:r>
            <a:endParaRPr lang="en-US" sz="2800" b="1" dirty="0" smtClean="0">
              <a:effectLst>
                <a:outerShdw blurRad="38100" dist="38100" dir="2700000" algn="tl">
                  <a:srgbClr val="000000">
                    <a:alpha val="43137"/>
                  </a:srgbClr>
                </a:outerShdw>
              </a:effectLst>
            </a:endParaRPr>
          </a:p>
          <a:p>
            <a:pPr algn="ctr"/>
            <a:r>
              <a:rPr lang="en-US" sz="2800" b="1" dirty="0" smtClean="0">
                <a:effectLst>
                  <a:outerShdw blurRad="38100" dist="38100" dir="2700000" algn="tl">
                    <a:srgbClr val="000000">
                      <a:alpha val="43137"/>
                    </a:srgbClr>
                  </a:outerShdw>
                </a:effectLst>
              </a:rPr>
              <a:t>New </a:t>
            </a:r>
            <a:r>
              <a:rPr lang="en-US" sz="2800" b="1" dirty="0">
                <a:effectLst>
                  <a:outerShdw blurRad="38100" dist="38100" dir="2700000" algn="tl">
                    <a:srgbClr val="000000">
                      <a:alpha val="43137"/>
                    </a:srgbClr>
                  </a:outerShdw>
                </a:effectLst>
              </a:rPr>
              <a:t>Approaches to Growth and a Sustainable </a:t>
            </a:r>
            <a:r>
              <a:rPr lang="en-US" sz="2800" b="1" dirty="0" smtClean="0">
                <a:effectLst>
                  <a:outerShdw blurRad="38100" dist="38100" dir="2700000" algn="tl">
                    <a:srgbClr val="000000">
                      <a:alpha val="43137"/>
                    </a:srgbClr>
                  </a:outerShdw>
                </a:effectLst>
              </a:rPr>
              <a:t>Future’</a:t>
            </a:r>
          </a:p>
          <a:p>
            <a:pPr algn="ctr"/>
            <a:r>
              <a:rPr lang="en-US" sz="2800" dirty="0" smtClean="0">
                <a:effectLst>
                  <a:outerShdw blurRad="38100" dist="38100" dir="2700000" algn="tl">
                    <a:srgbClr val="000000">
                      <a:alpha val="43137"/>
                    </a:srgbClr>
                  </a:outerShdw>
                </a:effectLst>
              </a:rPr>
              <a:t>May 23</a:t>
            </a:r>
            <a:r>
              <a:rPr lang="en-US" sz="2800" baseline="30000" dirty="0" smtClean="0">
                <a:effectLst>
                  <a:outerShdw blurRad="38100" dist="38100" dir="2700000" algn="tl">
                    <a:srgbClr val="000000">
                      <a:alpha val="43137"/>
                    </a:srgbClr>
                  </a:outerShdw>
                </a:effectLst>
              </a:rPr>
              <a:t>rd</a:t>
            </a:r>
            <a:r>
              <a:rPr lang="en-US" sz="2800" dirty="0" smtClean="0">
                <a:effectLst>
                  <a:outerShdw blurRad="38100" dist="38100" dir="2700000" algn="tl">
                    <a:srgbClr val="000000">
                      <a:alpha val="43137"/>
                    </a:srgbClr>
                  </a:outerShdw>
                </a:effectLst>
              </a:rPr>
              <a:t>, 2025, Sofia, Bulgaria</a:t>
            </a:r>
            <a:endParaRPr lang="bg-BG" sz="2800" dirty="0">
              <a:effectLst>
                <a:outerShdw blurRad="38100" dist="38100" dir="2700000" algn="tl">
                  <a:srgbClr val="000000">
                    <a:alpha val="43137"/>
                  </a:srgbClr>
                </a:outerShdw>
              </a:effectLst>
            </a:endParaRPr>
          </a:p>
        </p:txBody>
      </p:sp>
      <p:sp>
        <p:nvSpPr>
          <p:cNvPr id="7" name="TextBox 6"/>
          <p:cNvSpPr txBox="1"/>
          <p:nvPr/>
        </p:nvSpPr>
        <p:spPr>
          <a:xfrm>
            <a:off x="639881" y="3114675"/>
            <a:ext cx="10905037" cy="1323439"/>
          </a:xfrm>
          <a:prstGeom prst="rect">
            <a:avLst/>
          </a:prstGeom>
          <a:noFill/>
        </p:spPr>
        <p:txBody>
          <a:bodyPr wrap="none" rtlCol="0">
            <a:spAutoFit/>
          </a:bodyPr>
          <a:lstStyle/>
          <a:p>
            <a:pPr algn="ctr"/>
            <a:r>
              <a:rPr lang="en-GB" sz="4000" b="1" cap="all" dirty="0">
                <a:solidFill>
                  <a:srgbClr val="C00000"/>
                </a:solidFill>
                <a:effectLst>
                  <a:outerShdw blurRad="38100" dist="38100" dir="2700000" algn="tl">
                    <a:srgbClr val="000000">
                      <a:alpha val="43137"/>
                    </a:srgbClr>
                  </a:outerShdw>
                </a:effectLst>
              </a:rPr>
              <a:t>A NEW STUDY OF THE ADMINISTRATIVE CAPACITY </a:t>
            </a:r>
            <a:endParaRPr lang="en-GB" sz="4000" b="1" cap="all" dirty="0" smtClean="0">
              <a:solidFill>
                <a:srgbClr val="C00000"/>
              </a:solidFill>
              <a:effectLst>
                <a:outerShdw blurRad="38100" dist="38100" dir="2700000" algn="tl">
                  <a:srgbClr val="000000">
                    <a:alpha val="43137"/>
                  </a:srgbClr>
                </a:outerShdw>
              </a:effectLst>
            </a:endParaRPr>
          </a:p>
          <a:p>
            <a:pPr algn="ctr"/>
            <a:r>
              <a:rPr lang="en-GB" sz="4000" b="1" cap="all" dirty="0" smtClean="0">
                <a:solidFill>
                  <a:srgbClr val="C00000"/>
                </a:solidFill>
                <a:effectLst>
                  <a:outerShdw blurRad="38100" dist="38100" dir="2700000" algn="tl">
                    <a:srgbClr val="000000">
                      <a:alpha val="43137"/>
                    </a:srgbClr>
                  </a:outerShdw>
                </a:effectLst>
              </a:rPr>
              <a:t>OF </a:t>
            </a:r>
            <a:r>
              <a:rPr lang="en-GB" sz="4000" b="1" cap="all" dirty="0">
                <a:solidFill>
                  <a:srgbClr val="C00000"/>
                </a:solidFill>
                <a:effectLst>
                  <a:outerShdw blurRad="38100" dist="38100" dir="2700000" algn="tl">
                    <a:srgbClr val="000000">
                      <a:alpha val="43137"/>
                    </a:srgbClr>
                  </a:outerShdw>
                </a:effectLst>
              </a:rPr>
              <a:t>THE BULGARIAN STATE </a:t>
            </a:r>
            <a:r>
              <a:rPr lang="en-GB" sz="4000" b="1" cap="all" dirty="0" smtClean="0">
                <a:solidFill>
                  <a:srgbClr val="C00000"/>
                </a:solidFill>
                <a:effectLst>
                  <a:outerShdw blurRad="38100" dist="38100" dir="2700000" algn="tl">
                    <a:srgbClr val="000000">
                      <a:alpha val="43137"/>
                    </a:srgbClr>
                  </a:outerShdw>
                </a:effectLst>
              </a:rPr>
              <a:t>ADMINISTRATION</a:t>
            </a:r>
            <a:endParaRPr lang="bg-BG" sz="4000" b="1" dirty="0">
              <a:solidFill>
                <a:srgbClr val="C00000"/>
              </a:solidFill>
              <a:effectLst>
                <a:outerShdw blurRad="38100" dist="38100" dir="2700000" algn="tl">
                  <a:srgbClr val="000000">
                    <a:alpha val="43137"/>
                  </a:srgbClr>
                </a:outerShdw>
              </a:effectLst>
            </a:endParaRPr>
          </a:p>
        </p:txBody>
      </p:sp>
      <p:cxnSp>
        <p:nvCxnSpPr>
          <p:cNvPr id="9" name="Straight Connector 8"/>
          <p:cNvCxnSpPr/>
          <p:nvPr/>
        </p:nvCxnSpPr>
        <p:spPr>
          <a:xfrm>
            <a:off x="66675" y="2943225"/>
            <a:ext cx="120324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106436" y="5248275"/>
            <a:ext cx="3952877" cy="461665"/>
          </a:xfrm>
          <a:prstGeom prst="rect">
            <a:avLst/>
          </a:prstGeom>
          <a:noFill/>
        </p:spPr>
        <p:txBody>
          <a:bodyPr wrap="none" rtlCol="0">
            <a:spAutoFit/>
          </a:bodyPr>
          <a:lstStyle/>
          <a:p>
            <a:r>
              <a:rPr lang="en-GB" sz="2400" b="1" dirty="0">
                <a:effectLst>
                  <a:outerShdw blurRad="38100" dist="38100" dir="2700000" algn="tl">
                    <a:srgbClr val="000000">
                      <a:alpha val="43137"/>
                    </a:srgbClr>
                  </a:outerShdw>
                </a:effectLst>
              </a:rPr>
              <a:t>Thank you for your attention</a:t>
            </a:r>
            <a:r>
              <a:rPr lang="en-GB" sz="2400" b="1" dirty="0" smtClean="0">
                <a:effectLst>
                  <a:outerShdw blurRad="38100" dist="38100" dir="2700000" algn="tl">
                    <a:srgbClr val="000000">
                      <a:alpha val="43137"/>
                    </a:srgbClr>
                  </a:outerShdw>
                </a:effectLst>
              </a:rPr>
              <a:t>!</a:t>
            </a:r>
            <a:endParaRPr lang="en-GB"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60315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9076" y="942975"/>
            <a:ext cx="11677650" cy="4893647"/>
          </a:xfrm>
          <a:prstGeom prst="rect">
            <a:avLst/>
          </a:prstGeom>
          <a:noFill/>
        </p:spPr>
        <p:txBody>
          <a:bodyPr wrap="square" rtlCol="0">
            <a:spAutoFit/>
          </a:bodyPr>
          <a:lstStyle/>
          <a:p>
            <a:pPr algn="just"/>
            <a:r>
              <a:rPr lang="en-GB" sz="2400" dirty="0">
                <a:effectLst>
                  <a:outerShdw blurRad="38100" dist="38100" dir="2700000" algn="tl">
                    <a:srgbClr val="000000">
                      <a:alpha val="43137"/>
                    </a:srgbClr>
                  </a:outerShdw>
                </a:effectLst>
              </a:rPr>
              <a:t>The study on the administrative capacity of the public administration in Bulgaria for 2024 went through the following </a:t>
            </a:r>
            <a:r>
              <a:rPr lang="en-GB" sz="2400" b="1" dirty="0">
                <a:solidFill>
                  <a:srgbClr val="C00000"/>
                </a:solidFill>
                <a:effectLst>
                  <a:outerShdw blurRad="38100" dist="38100" dir="2700000" algn="tl">
                    <a:srgbClr val="000000">
                      <a:alpha val="43137"/>
                    </a:srgbClr>
                  </a:outerShdw>
                </a:effectLst>
              </a:rPr>
              <a:t>stages</a:t>
            </a:r>
            <a:r>
              <a:rPr lang="en-GB" sz="2400" dirty="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1.	Specification of the </a:t>
            </a:r>
            <a:r>
              <a:rPr lang="en-GB" sz="2400" b="1" dirty="0">
                <a:solidFill>
                  <a:srgbClr val="C00000"/>
                </a:solidFill>
                <a:effectLst>
                  <a:outerShdw blurRad="38100" dist="38100" dir="2700000" algn="tl">
                    <a:srgbClr val="000000">
                      <a:alpha val="43137"/>
                    </a:srgbClr>
                  </a:outerShdw>
                </a:effectLst>
              </a:rPr>
              <a:t>object of the study </a:t>
            </a:r>
            <a:r>
              <a:rPr lang="en-GB" sz="2400" dirty="0">
                <a:effectLst>
                  <a:outerShdw blurRad="38100" dist="38100" dir="2700000" algn="tl">
                    <a:srgbClr val="000000">
                      <a:alpha val="43137"/>
                    </a:srgbClr>
                  </a:outerShdw>
                </a:effectLst>
              </a:rPr>
              <a:t>and its structural elements. Familiarization with the legislative framework governing the functioning of the state administration and the requirements for administrative capacity;</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2.	Structuring a </a:t>
            </a:r>
            <a:r>
              <a:rPr lang="en-GB" sz="2400" b="1" dirty="0">
                <a:solidFill>
                  <a:srgbClr val="C00000"/>
                </a:solidFill>
                <a:effectLst>
                  <a:outerShdw blurRad="38100" dist="38100" dir="2700000" algn="tl">
                    <a:srgbClr val="000000">
                      <a:alpha val="43137"/>
                    </a:srgbClr>
                  </a:outerShdw>
                </a:effectLst>
              </a:rPr>
              <a:t>questionnaire</a:t>
            </a:r>
            <a:r>
              <a:rPr lang="en-GB" sz="2400" dirty="0">
                <a:effectLst>
                  <a:outerShdw blurRad="38100" dist="38100" dir="2700000" algn="tl">
                    <a:srgbClr val="000000">
                      <a:alpha val="43137"/>
                    </a:srgbClr>
                  </a:outerShdw>
                </a:effectLst>
              </a:rPr>
              <a:t> to cover all the main elements of the administrative capacity of the </a:t>
            </a:r>
            <a:r>
              <a:rPr lang="en-GB" sz="2400" b="1" dirty="0">
                <a:solidFill>
                  <a:srgbClr val="C00000"/>
                </a:solidFill>
                <a:effectLst>
                  <a:outerShdw blurRad="38100" dist="38100" dir="2700000" algn="tl">
                    <a:srgbClr val="000000">
                      <a:alpha val="43137"/>
                    </a:srgbClr>
                  </a:outerShdw>
                </a:effectLst>
              </a:rPr>
              <a:t>public administration</a:t>
            </a:r>
            <a:r>
              <a:rPr lang="en-GB" sz="2400" dirty="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3.	Structuring a </a:t>
            </a:r>
            <a:r>
              <a:rPr lang="en-GB" sz="2400" b="1" dirty="0">
                <a:solidFill>
                  <a:srgbClr val="C00000"/>
                </a:solidFill>
                <a:effectLst>
                  <a:outerShdw blurRad="38100" dist="38100" dir="2700000" algn="tl">
                    <a:srgbClr val="000000">
                      <a:alpha val="43137"/>
                    </a:srgbClr>
                  </a:outerShdw>
                </a:effectLst>
              </a:rPr>
              <a:t>questionnaire</a:t>
            </a:r>
            <a:r>
              <a:rPr lang="en-GB" sz="2400" dirty="0">
                <a:effectLst>
                  <a:outerShdw blurRad="38100" dist="38100" dir="2700000" algn="tl">
                    <a:srgbClr val="000000">
                      <a:alpha val="43137"/>
                    </a:srgbClr>
                  </a:outerShdw>
                </a:effectLst>
              </a:rPr>
              <a:t> to explore the views of the </a:t>
            </a:r>
            <a:r>
              <a:rPr lang="en-GB" sz="2400" b="1" dirty="0">
                <a:solidFill>
                  <a:srgbClr val="C00000"/>
                </a:solidFill>
                <a:effectLst>
                  <a:outerShdw blurRad="38100" dist="38100" dir="2700000" algn="tl">
                    <a:srgbClr val="000000">
                      <a:alpha val="43137"/>
                    </a:srgbClr>
                  </a:outerShdw>
                </a:effectLst>
              </a:rPr>
              <a:t>socio-economic partners </a:t>
            </a:r>
            <a:r>
              <a:rPr lang="en-GB" sz="2400" dirty="0">
                <a:effectLst>
                  <a:outerShdw blurRad="38100" dist="38100" dir="2700000" algn="tl">
                    <a:srgbClr val="000000">
                      <a:alpha val="43137"/>
                    </a:srgbClr>
                  </a:outerShdw>
                </a:effectLst>
              </a:rPr>
              <a:t>of the administrations on the capacity of the public administration;</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4.	</a:t>
            </a:r>
            <a:r>
              <a:rPr lang="en-GB" sz="2400" b="1" dirty="0">
                <a:solidFill>
                  <a:srgbClr val="C00000"/>
                </a:solidFill>
                <a:effectLst>
                  <a:outerShdw blurRad="38100" dist="38100" dir="2700000" algn="tl">
                    <a:srgbClr val="000000">
                      <a:alpha val="43137"/>
                    </a:srgbClr>
                  </a:outerShdw>
                </a:effectLst>
              </a:rPr>
              <a:t>Analysis</a:t>
            </a:r>
            <a:r>
              <a:rPr lang="en-GB" sz="2400" dirty="0">
                <a:effectLst>
                  <a:outerShdw blurRad="38100" dist="38100" dir="2700000" algn="tl">
                    <a:srgbClr val="000000">
                      <a:alpha val="43137"/>
                    </a:srgbClr>
                  </a:outerShdw>
                </a:effectLst>
              </a:rPr>
              <a:t> of the data obtained from the two groups of respondents;</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5.	</a:t>
            </a:r>
            <a:r>
              <a:rPr lang="en-GB" sz="2400" b="1" dirty="0">
                <a:solidFill>
                  <a:srgbClr val="C00000"/>
                </a:solidFill>
                <a:effectLst>
                  <a:outerShdw blurRad="38100" dist="38100" dir="2700000" algn="tl">
                    <a:srgbClr val="000000">
                      <a:alpha val="43137"/>
                    </a:srgbClr>
                  </a:outerShdw>
                </a:effectLst>
              </a:rPr>
              <a:t>Comparison</a:t>
            </a:r>
            <a:r>
              <a:rPr lang="en-GB" sz="2400" dirty="0">
                <a:effectLst>
                  <a:outerShdw blurRad="38100" dist="38100" dir="2700000" algn="tl">
                    <a:srgbClr val="000000">
                      <a:alpha val="43137"/>
                    </a:srgbClr>
                  </a:outerShdw>
                </a:effectLst>
              </a:rPr>
              <a:t> of the assessments of the representatives of the public administration and those of the socio-economic partners in different areas of administrative capacity;</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6.	Drawing </a:t>
            </a:r>
            <a:r>
              <a:rPr lang="en-GB" sz="2400" b="1" dirty="0">
                <a:solidFill>
                  <a:srgbClr val="C00000"/>
                </a:solidFill>
                <a:effectLst>
                  <a:outerShdw blurRad="38100" dist="38100" dir="2700000" algn="tl">
                    <a:srgbClr val="000000">
                      <a:alpha val="43137"/>
                    </a:srgbClr>
                  </a:outerShdw>
                </a:effectLst>
              </a:rPr>
              <a:t>conclusions and recommendations</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4" name="TextBox 3"/>
          <p:cNvSpPr txBox="1"/>
          <p:nvPr/>
        </p:nvSpPr>
        <p:spPr>
          <a:xfrm>
            <a:off x="76200" y="95250"/>
            <a:ext cx="2309478"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Introduction</a:t>
            </a:r>
            <a:endParaRPr lang="bg-BG" sz="32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59423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1450" y="847725"/>
            <a:ext cx="11782425" cy="4893647"/>
          </a:xfrm>
          <a:prstGeom prst="rect">
            <a:avLst/>
          </a:prstGeom>
          <a:noFill/>
        </p:spPr>
        <p:txBody>
          <a:bodyPr wrap="square" rtlCol="0">
            <a:spAutoFit/>
          </a:bodyPr>
          <a:lstStyle/>
          <a:p>
            <a:pPr algn="just"/>
            <a:r>
              <a:rPr lang="en-GB" sz="2400" dirty="0">
                <a:effectLst>
                  <a:outerShdw blurRad="38100" dist="38100" dir="2700000" algn="tl">
                    <a:srgbClr val="000000">
                      <a:alpha val="43137"/>
                    </a:srgbClr>
                  </a:outerShdw>
                </a:effectLst>
              </a:rPr>
              <a:t>In formulating the questions to be asked to the respondents, the following </a:t>
            </a:r>
            <a:r>
              <a:rPr lang="en-GB" sz="2400" b="1" dirty="0">
                <a:solidFill>
                  <a:srgbClr val="C00000"/>
                </a:solidFill>
                <a:effectLst>
                  <a:outerShdw blurRad="38100" dist="38100" dir="2700000" algn="tl">
                    <a:srgbClr val="000000">
                      <a:alpha val="43137"/>
                    </a:srgbClr>
                  </a:outerShdw>
                </a:effectLst>
              </a:rPr>
              <a:t>basic principles </a:t>
            </a:r>
            <a:r>
              <a:rPr lang="en-GB" sz="2400" dirty="0">
                <a:effectLst>
                  <a:outerShdw blurRad="38100" dist="38100" dir="2700000" algn="tl">
                    <a:srgbClr val="000000">
                      <a:alpha val="43137"/>
                    </a:srgbClr>
                  </a:outerShdw>
                </a:effectLst>
              </a:rPr>
              <a:t>were followed:</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1.	Maximum </a:t>
            </a:r>
            <a:r>
              <a:rPr lang="en-GB" sz="2400" b="1" dirty="0">
                <a:solidFill>
                  <a:srgbClr val="C00000"/>
                </a:solidFill>
                <a:effectLst>
                  <a:outerShdw blurRad="38100" dist="38100" dir="2700000" algn="tl">
                    <a:srgbClr val="000000">
                      <a:alpha val="43137"/>
                    </a:srgbClr>
                  </a:outerShdw>
                </a:effectLst>
              </a:rPr>
              <a:t>scope of questions </a:t>
            </a:r>
            <a:r>
              <a:rPr lang="en-GB" sz="2400" dirty="0">
                <a:effectLst>
                  <a:outerShdw blurRad="38100" dist="38100" dir="2700000" algn="tl">
                    <a:srgbClr val="000000">
                      <a:alpha val="43137"/>
                    </a:srgbClr>
                  </a:outerShdw>
                </a:effectLst>
              </a:rPr>
              <a:t>to reveal the true situation regarding the different criteria of administrative capacity.</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2.	</a:t>
            </a:r>
            <a:r>
              <a:rPr lang="en-GB" sz="2400" b="1" dirty="0">
                <a:solidFill>
                  <a:srgbClr val="C00000"/>
                </a:solidFill>
                <a:effectLst>
                  <a:outerShdw blurRad="38100" dist="38100" dir="2700000" algn="tl">
                    <a:srgbClr val="000000">
                      <a:alpha val="43137"/>
                    </a:srgbClr>
                  </a:outerShdw>
                </a:effectLst>
              </a:rPr>
              <a:t>Universality of the questions</a:t>
            </a:r>
            <a:r>
              <a:rPr lang="en-GB" sz="2400" dirty="0">
                <a:effectLst>
                  <a:outerShdw blurRad="38100" dist="38100" dir="2700000" algn="tl">
                    <a:srgbClr val="000000">
                      <a:alpha val="43137"/>
                    </a:srgbClr>
                  </a:outerShdw>
                </a:effectLst>
              </a:rPr>
              <a:t>, enabling them to be presented to different administrative structures.</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3.	</a:t>
            </a:r>
            <a:r>
              <a:rPr lang="en-GB" sz="2400" b="1" dirty="0">
                <a:solidFill>
                  <a:srgbClr val="C00000"/>
                </a:solidFill>
                <a:effectLst>
                  <a:outerShdw blurRad="38100" dist="38100" dir="2700000" algn="tl">
                    <a:srgbClr val="000000">
                      <a:alpha val="43137"/>
                    </a:srgbClr>
                  </a:outerShdw>
                </a:effectLst>
              </a:rPr>
              <a:t>Legislative validity</a:t>
            </a:r>
            <a:r>
              <a:rPr lang="en-GB" sz="2400" dirty="0">
                <a:effectLst>
                  <a:outerShdw blurRad="38100" dist="38100" dir="2700000" algn="tl">
                    <a:srgbClr val="000000">
                      <a:alpha val="43137"/>
                    </a:srgbClr>
                  </a:outerShdw>
                </a:effectLst>
              </a:rPr>
              <a:t>, expressed in the existence of contemporary legislative framework setting requirements for administrative capacity for good governance.</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4.	</a:t>
            </a:r>
            <a:r>
              <a:rPr lang="en-GB" sz="2400" b="1" dirty="0">
                <a:solidFill>
                  <a:srgbClr val="C00000"/>
                </a:solidFill>
                <a:effectLst>
                  <a:outerShdw blurRad="38100" dist="38100" dir="2700000" algn="tl">
                    <a:srgbClr val="000000">
                      <a:alpha val="43137"/>
                    </a:srgbClr>
                  </a:outerShdw>
                </a:effectLst>
              </a:rPr>
              <a:t>Conceptual compatibility </a:t>
            </a:r>
            <a:r>
              <a:rPr lang="en-GB" sz="2400" dirty="0">
                <a:effectLst>
                  <a:outerShdw blurRad="38100" dist="38100" dir="2700000" algn="tl">
                    <a:srgbClr val="000000">
                      <a:alpha val="43137"/>
                    </a:srgbClr>
                  </a:outerShdw>
                </a:effectLst>
              </a:rPr>
              <a:t>with the main theories, concepts and standards of administrative capacity for good governance.</a:t>
            </a:r>
            <a:endParaRPr lang="bg-BG" sz="2400" dirty="0">
              <a:effectLst>
                <a:outerShdw blurRad="38100" dist="38100" dir="2700000" algn="tl">
                  <a:srgbClr val="000000">
                    <a:alpha val="43137"/>
                  </a:srgbClr>
                </a:outerShdw>
              </a:effectLst>
            </a:endParaRPr>
          </a:p>
          <a:p>
            <a:pPr marL="447675" indent="-447675" algn="just">
              <a:tabLst>
                <a:tab pos="447675" algn="l"/>
              </a:tabLst>
            </a:pPr>
            <a:r>
              <a:rPr lang="en-GB" sz="2400" dirty="0">
                <a:effectLst>
                  <a:outerShdw blurRad="38100" dist="38100" dir="2700000" algn="tl">
                    <a:srgbClr val="000000">
                      <a:alpha val="43137"/>
                    </a:srgbClr>
                  </a:outerShdw>
                </a:effectLst>
              </a:rPr>
              <a:t>5.	</a:t>
            </a:r>
            <a:r>
              <a:rPr lang="en-GB" sz="2400" b="1" dirty="0">
                <a:solidFill>
                  <a:srgbClr val="C00000"/>
                </a:solidFill>
                <a:effectLst>
                  <a:outerShdw blurRad="38100" dist="38100" dir="2700000" algn="tl">
                    <a:srgbClr val="000000">
                      <a:alpha val="43137"/>
                    </a:srgbClr>
                  </a:outerShdw>
                </a:effectLst>
              </a:rPr>
              <a:t>Taking into account the views not only of the representatives of the administrations but also of their socio-economic partners </a:t>
            </a:r>
            <a:r>
              <a:rPr lang="en-GB" sz="2400" dirty="0">
                <a:effectLst>
                  <a:outerShdw blurRad="38100" dist="38100" dir="2700000" algn="tl">
                    <a:srgbClr val="000000">
                      <a:alpha val="43137"/>
                    </a:srgbClr>
                  </a:outerShdw>
                </a:effectLst>
              </a:rPr>
              <a:t>on issues related the administrative capacity of the public administration</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4" name="TextBox 3"/>
          <p:cNvSpPr txBox="1"/>
          <p:nvPr/>
        </p:nvSpPr>
        <p:spPr>
          <a:xfrm>
            <a:off x="76200" y="95250"/>
            <a:ext cx="2309478"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Introduction</a:t>
            </a:r>
            <a:endParaRPr lang="bg-BG" sz="32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59217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95250"/>
            <a:ext cx="2482154" cy="584775"/>
          </a:xfrm>
          <a:prstGeom prst="rect">
            <a:avLst/>
          </a:prstGeom>
          <a:noFill/>
        </p:spPr>
        <p:txBody>
          <a:bodyPr wrap="none" rtlCol="0">
            <a:spAutoFit/>
          </a:bodyPr>
          <a:lstStyle/>
          <a:p>
            <a:r>
              <a:rPr lang="fr-FR" sz="3200" b="1" dirty="0" err="1" smtClean="0">
                <a:solidFill>
                  <a:srgbClr val="C00000"/>
                </a:solidFill>
                <a:effectLst>
                  <a:outerShdw blurRad="38100" dist="38100" dir="2700000" algn="tl">
                    <a:srgbClr val="000000">
                      <a:alpha val="43137"/>
                    </a:srgbClr>
                  </a:outerShdw>
                </a:effectLst>
              </a:rPr>
              <a:t>Methodology</a:t>
            </a:r>
            <a:endParaRPr lang="bg-BG" sz="3200" b="1" dirty="0">
              <a:solidFill>
                <a:srgbClr val="C00000"/>
              </a:solidFill>
              <a:effectLst>
                <a:outerShdw blurRad="38100" dist="38100" dir="2700000" algn="tl">
                  <a:srgbClr val="000000">
                    <a:alpha val="43137"/>
                  </a:srgbClr>
                </a:outerShdw>
              </a:effectLst>
            </a:endParaRPr>
          </a:p>
        </p:txBody>
      </p:sp>
      <p:sp>
        <p:nvSpPr>
          <p:cNvPr id="4" name="TextBox 3"/>
          <p:cNvSpPr txBox="1"/>
          <p:nvPr/>
        </p:nvSpPr>
        <p:spPr>
          <a:xfrm>
            <a:off x="210442" y="4684596"/>
            <a:ext cx="11514834" cy="1569660"/>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There </a:t>
            </a:r>
            <a:r>
              <a:rPr lang="en-GB" sz="2400" dirty="0">
                <a:effectLst>
                  <a:outerShdw blurRad="38100" dist="38100" dir="2700000" algn="tl">
                    <a:srgbClr val="000000">
                      <a:alpha val="43137"/>
                    </a:srgbClr>
                  </a:outerShdw>
                </a:effectLst>
              </a:rPr>
              <a:t>are two options for obtaining data on the level of administrative </a:t>
            </a:r>
            <a:r>
              <a:rPr lang="en-GB" sz="2400" dirty="0" smtClean="0">
                <a:effectLst>
                  <a:outerShdw blurRad="38100" dist="38100" dir="2700000" algn="tl">
                    <a:srgbClr val="000000">
                      <a:alpha val="43137"/>
                    </a:srgbClr>
                  </a:outerShdw>
                </a:effectLst>
              </a:rPr>
              <a:t>capacity:</a:t>
            </a:r>
          </a:p>
          <a:p>
            <a:pPr marL="342900" indent="-342900" algn="just">
              <a:buFontTx/>
              <a:buChar char="-"/>
            </a:pPr>
            <a:r>
              <a:rPr lang="en-GB" sz="2400" dirty="0" smtClean="0">
                <a:effectLst>
                  <a:outerShdw blurRad="38100" dist="38100" dir="2700000" algn="tl">
                    <a:srgbClr val="000000">
                      <a:alpha val="43137"/>
                    </a:srgbClr>
                  </a:outerShdw>
                </a:effectLst>
              </a:rPr>
              <a:t>one </a:t>
            </a:r>
            <a:r>
              <a:rPr lang="en-GB" sz="2400" dirty="0">
                <a:effectLst>
                  <a:outerShdw blurRad="38100" dist="38100" dir="2700000" algn="tl">
                    <a:srgbClr val="000000">
                      <a:alpha val="43137"/>
                    </a:srgbClr>
                  </a:outerShdw>
                </a:effectLst>
              </a:rPr>
              <a:t>is by </a:t>
            </a:r>
            <a:r>
              <a:rPr lang="en-GB" sz="2400" b="1" dirty="0">
                <a:solidFill>
                  <a:srgbClr val="C00000"/>
                </a:solidFill>
                <a:effectLst>
                  <a:outerShdw blurRad="38100" dist="38100" dir="2700000" algn="tl">
                    <a:srgbClr val="000000">
                      <a:alpha val="43137"/>
                    </a:srgbClr>
                  </a:outerShdw>
                </a:effectLst>
              </a:rPr>
              <a:t>studying the factors and parameters that formed it</a:t>
            </a:r>
            <a:r>
              <a:rPr lang="en-GB" sz="2400" dirty="0">
                <a:effectLst>
                  <a:outerShdw blurRad="38100" dist="38100" dir="2700000" algn="tl">
                    <a:srgbClr val="000000">
                      <a:alpha val="43137"/>
                    </a:srgbClr>
                  </a:outerShdw>
                </a:effectLst>
              </a:rPr>
              <a:t>, </a:t>
            </a:r>
            <a:endParaRPr lang="en-GB" sz="2400" dirty="0" smtClean="0">
              <a:effectLst>
                <a:outerShdw blurRad="38100" dist="38100" dir="2700000" algn="tl">
                  <a:srgbClr val="000000">
                    <a:alpha val="43137"/>
                  </a:srgbClr>
                </a:outerShdw>
              </a:effectLst>
            </a:endParaRPr>
          </a:p>
          <a:p>
            <a:pPr marL="342900" indent="-342900" algn="just">
              <a:buFontTx/>
              <a:buChar char="-"/>
            </a:pPr>
            <a:r>
              <a:rPr lang="en-GB" sz="2400" dirty="0" smtClean="0">
                <a:effectLst>
                  <a:outerShdw blurRad="38100" dist="38100" dir="2700000" algn="tl">
                    <a:srgbClr val="000000">
                      <a:alpha val="43137"/>
                    </a:srgbClr>
                  </a:outerShdw>
                </a:effectLst>
              </a:rPr>
              <a:t>and </a:t>
            </a:r>
            <a:r>
              <a:rPr lang="en-GB" sz="2400" dirty="0">
                <a:effectLst>
                  <a:outerShdw blurRad="38100" dist="38100" dir="2700000" algn="tl">
                    <a:srgbClr val="000000">
                      <a:alpha val="43137"/>
                    </a:srgbClr>
                  </a:outerShdw>
                </a:effectLst>
              </a:rPr>
              <a:t>the other - by analyzing information about the </a:t>
            </a:r>
            <a:r>
              <a:rPr lang="en-GB" sz="2400" b="1" dirty="0">
                <a:solidFill>
                  <a:srgbClr val="C00000"/>
                </a:solidFill>
                <a:effectLst>
                  <a:outerShdw blurRad="38100" dist="38100" dir="2700000" algn="tl">
                    <a:srgbClr val="000000">
                      <a:alpha val="43137"/>
                    </a:srgbClr>
                  </a:outerShdw>
                </a:effectLst>
              </a:rPr>
              <a:t>effect (results) </a:t>
            </a:r>
            <a:r>
              <a:rPr lang="en-GB" sz="2400" dirty="0">
                <a:effectLst>
                  <a:outerShdw blurRad="38100" dist="38100" dir="2700000" algn="tl">
                    <a:srgbClr val="000000">
                      <a:alpha val="43137"/>
                    </a:srgbClr>
                  </a:outerShdw>
                </a:effectLst>
              </a:rPr>
              <a:t>of the manifestation of administrative capacity. </a:t>
            </a:r>
            <a:endParaRPr lang="bg-BG" sz="2400" dirty="0">
              <a:effectLst>
                <a:outerShdw blurRad="38100" dist="38100" dir="2700000" algn="tl">
                  <a:srgbClr val="000000">
                    <a:alpha val="43137"/>
                  </a:srgbClr>
                </a:outerShdw>
              </a:effectLst>
            </a:endParaRPr>
          </a:p>
        </p:txBody>
      </p:sp>
      <p:sp>
        <p:nvSpPr>
          <p:cNvPr id="7" name="TextBox 6"/>
          <p:cNvSpPr txBox="1"/>
          <p:nvPr/>
        </p:nvSpPr>
        <p:spPr>
          <a:xfrm>
            <a:off x="210441" y="753696"/>
            <a:ext cx="5056884" cy="2308324"/>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Delivering </a:t>
            </a:r>
            <a:r>
              <a:rPr lang="en-GB" sz="2400" b="1" dirty="0">
                <a:solidFill>
                  <a:srgbClr val="C00000"/>
                </a:solidFill>
                <a:effectLst>
                  <a:outerShdw blurRad="38100" dist="38100" dir="2700000" algn="tl">
                    <a:srgbClr val="000000">
                      <a:alpha val="43137"/>
                    </a:srgbClr>
                  </a:outerShdw>
                </a:effectLst>
              </a:rPr>
              <a:t>good governance </a:t>
            </a:r>
            <a:r>
              <a:rPr lang="en-GB" sz="2400" dirty="0">
                <a:effectLst>
                  <a:outerShdw blurRad="38100" dist="38100" dir="2700000" algn="tl">
                    <a:srgbClr val="000000">
                      <a:alpha val="43137"/>
                    </a:srgbClr>
                  </a:outerShdw>
                </a:effectLst>
              </a:rPr>
              <a:t>to citizens and businesses is a fundamental duty of any public administration. To be able to meet these requirements, public sector organisations must have the necessary </a:t>
            </a:r>
            <a:r>
              <a:rPr lang="en-GB" sz="2400" b="1" dirty="0">
                <a:solidFill>
                  <a:srgbClr val="C00000"/>
                </a:solidFill>
                <a:effectLst>
                  <a:outerShdw blurRad="38100" dist="38100" dir="2700000" algn="tl">
                    <a:srgbClr val="000000">
                      <a:alpha val="43137"/>
                    </a:srgbClr>
                  </a:outerShdw>
                </a:effectLst>
              </a:rPr>
              <a:t>administrative capacity</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8" name="TextBox 7"/>
          <p:cNvSpPr txBox="1"/>
          <p:nvPr/>
        </p:nvSpPr>
        <p:spPr>
          <a:xfrm>
            <a:off x="5524502" y="758907"/>
            <a:ext cx="3723384" cy="1569660"/>
          </a:xfrm>
          <a:prstGeom prst="rect">
            <a:avLst/>
          </a:prstGeom>
          <a:solidFill>
            <a:schemeClr val="accent2">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The administrative capacity of an organization is a phenomenon that </a:t>
            </a:r>
            <a:r>
              <a:rPr lang="en-GB" sz="2400" b="1" dirty="0">
                <a:solidFill>
                  <a:srgbClr val="C00000"/>
                </a:solidFill>
                <a:effectLst>
                  <a:outerShdw blurRad="38100" dist="38100" dir="2700000" algn="tl">
                    <a:srgbClr val="000000">
                      <a:alpha val="43137"/>
                    </a:srgbClr>
                  </a:outerShdw>
                </a:effectLst>
              </a:rPr>
              <a:t>cannot be observed directly</a:t>
            </a:r>
            <a:r>
              <a:rPr lang="en-GB" sz="2400" dirty="0">
                <a:effectLst>
                  <a:outerShdw blurRad="38100" dist="38100" dir="2700000" algn="tl">
                    <a:srgbClr val="000000">
                      <a:alpha val="43137"/>
                    </a:srgbClr>
                  </a:outerShdw>
                </a:effectLst>
              </a:rPr>
              <a:t>. </a:t>
            </a:r>
          </a:p>
        </p:txBody>
      </p:sp>
      <p:sp>
        <p:nvSpPr>
          <p:cNvPr id="9" name="TextBox 8"/>
          <p:cNvSpPr txBox="1"/>
          <p:nvPr/>
        </p:nvSpPr>
        <p:spPr>
          <a:xfrm>
            <a:off x="5524502" y="2715532"/>
            <a:ext cx="4981573" cy="1569660"/>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r>
              <a:rPr lang="en-GB" sz="2400" dirty="0">
                <a:effectLst>
                  <a:outerShdw blurRad="38100" dist="38100" dir="2700000" algn="tl">
                    <a:srgbClr val="000000">
                      <a:alpha val="43137"/>
                    </a:srgbClr>
                  </a:outerShdw>
                </a:effectLst>
              </a:rPr>
              <a:t>Information about it can be obtained only by studying the </a:t>
            </a:r>
            <a:r>
              <a:rPr lang="en-GB" sz="2400" b="1" dirty="0">
                <a:solidFill>
                  <a:srgbClr val="C00000"/>
                </a:solidFill>
                <a:effectLst>
                  <a:outerShdw blurRad="38100" dist="38100" dir="2700000" algn="tl">
                    <a:srgbClr val="000000">
                      <a:alpha val="43137"/>
                    </a:srgbClr>
                  </a:outerShdw>
                </a:effectLst>
              </a:rPr>
              <a:t>characteristics or values of obvious (observed) factors </a:t>
            </a:r>
            <a:r>
              <a:rPr lang="en-GB" sz="2400" dirty="0">
                <a:effectLst>
                  <a:outerShdw blurRad="38100" dist="38100" dir="2700000" algn="tl">
                    <a:srgbClr val="000000">
                      <a:alpha val="43137"/>
                    </a:srgbClr>
                  </a:outerShdw>
                </a:effectLst>
              </a:rPr>
              <a:t>that indicate its state. </a:t>
            </a:r>
          </a:p>
        </p:txBody>
      </p:sp>
    </p:spTree>
    <p:extLst>
      <p:ext uri="{BB962C8B-B14F-4D97-AF65-F5344CB8AC3E}">
        <p14:creationId xmlns:p14="http://schemas.microsoft.com/office/powerpoint/2010/main" val="2400997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Картина 3"/>
          <p:cNvPicPr/>
          <p:nvPr/>
        </p:nvPicPr>
        <p:blipFill>
          <a:blip r:embed="rId2"/>
          <a:stretch>
            <a:fillRect/>
          </a:stretch>
        </p:blipFill>
        <p:spPr>
          <a:xfrm>
            <a:off x="2998787" y="483422"/>
            <a:ext cx="6153150" cy="2225100"/>
          </a:xfrm>
          <a:prstGeom prst="rect">
            <a:avLst/>
          </a:prstGeom>
        </p:spPr>
      </p:pic>
      <p:sp>
        <p:nvSpPr>
          <p:cNvPr id="6" name="TextBox 5"/>
          <p:cNvSpPr txBox="1"/>
          <p:nvPr/>
        </p:nvSpPr>
        <p:spPr>
          <a:xfrm>
            <a:off x="228600" y="3362325"/>
            <a:ext cx="6629400" cy="3046988"/>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b="1" dirty="0" smtClean="0">
                <a:solidFill>
                  <a:srgbClr val="C00000"/>
                </a:solidFill>
                <a:effectLst>
                  <a:outerShdw blurRad="38100" dist="38100" dir="2700000" algn="tl">
                    <a:srgbClr val="000000">
                      <a:alpha val="43137"/>
                    </a:srgbClr>
                  </a:outerShdw>
                </a:effectLst>
              </a:rPr>
              <a:t>‘Formative model’</a:t>
            </a:r>
            <a:r>
              <a:rPr lang="en-GB" sz="2400" dirty="0" smtClean="0">
                <a:solidFill>
                  <a:srgbClr val="C00000"/>
                </a:solidFill>
                <a:effectLst>
                  <a:outerShdw blurRad="38100" dist="38100" dir="2700000" algn="tl">
                    <a:srgbClr val="000000">
                      <a:alpha val="43137"/>
                    </a:srgbClr>
                  </a:outerShdw>
                </a:effectLst>
              </a:rPr>
              <a:t> </a:t>
            </a:r>
            <a:r>
              <a:rPr lang="en-GB" sz="2400" dirty="0">
                <a:effectLst>
                  <a:outerShdw blurRad="38100" dist="38100" dir="2700000" algn="tl">
                    <a:srgbClr val="000000">
                      <a:alpha val="43137"/>
                    </a:srgbClr>
                  </a:outerShdw>
                </a:effectLst>
              </a:rPr>
              <a:t>(</a:t>
            </a:r>
            <a:r>
              <a:rPr lang="en-GB" sz="2400" dirty="0" smtClean="0">
                <a:effectLst>
                  <a:outerShdw blurRad="38100" dist="38100" dir="2700000" algn="tl">
                    <a:srgbClr val="000000">
                      <a:alpha val="43137"/>
                    </a:srgbClr>
                  </a:outerShdw>
                </a:effectLst>
              </a:rPr>
              <a:t>left) shows </a:t>
            </a:r>
            <a:r>
              <a:rPr lang="en-GB" sz="2400" dirty="0">
                <a:effectLst>
                  <a:outerShdw blurRad="38100" dist="38100" dir="2700000" algn="tl">
                    <a:srgbClr val="000000">
                      <a:alpha val="43137"/>
                    </a:srgbClr>
                  </a:outerShdw>
                </a:effectLst>
              </a:rPr>
              <a:t>that the preceding manifest factors (FI) are the causes of the subsequent latent construct (</a:t>
            </a:r>
            <a:r>
              <a:rPr lang="en-GB" sz="2400" dirty="0" err="1">
                <a:effectLst>
                  <a:outerShdw blurRad="38100" dist="38100" dir="2700000" algn="tl">
                    <a:srgbClr val="000000">
                      <a:alpha val="43137"/>
                    </a:srgbClr>
                  </a:outerShdw>
                </a:effectLst>
              </a:rPr>
              <a:t>ACf</a:t>
            </a:r>
            <a:r>
              <a:rPr lang="en-GB" sz="2400" dirty="0" smtClean="0">
                <a:effectLst>
                  <a:outerShdw blurRad="38100" dist="38100" dir="2700000" algn="tl">
                    <a:srgbClr val="000000">
                      <a:alpha val="43137"/>
                    </a:srgbClr>
                  </a:outerShdw>
                </a:effectLst>
              </a:rPr>
              <a:t>).</a:t>
            </a:r>
          </a:p>
          <a:p>
            <a:pPr algn="just"/>
            <a:r>
              <a:rPr lang="en-GB" sz="2400" dirty="0" smtClean="0">
                <a:effectLst>
                  <a:outerShdw blurRad="38100" dist="38100" dir="2700000" algn="tl">
                    <a:srgbClr val="000000">
                      <a:alpha val="43137"/>
                    </a:srgbClr>
                  </a:outerShdw>
                </a:effectLst>
              </a:rPr>
              <a:t>The representatives </a:t>
            </a:r>
            <a:r>
              <a:rPr lang="en-GB" sz="2400" dirty="0">
                <a:effectLst>
                  <a:outerShdw blurRad="38100" dist="38100" dir="2700000" algn="tl">
                    <a:srgbClr val="000000">
                      <a:alpha val="43137"/>
                    </a:srgbClr>
                  </a:outerShdw>
                </a:effectLst>
              </a:rPr>
              <a:t>of the administrative structures </a:t>
            </a:r>
            <a:r>
              <a:rPr lang="en-GB" sz="2400" dirty="0" smtClean="0">
                <a:effectLst>
                  <a:outerShdw blurRad="38100" dist="38100" dir="2700000" algn="tl">
                    <a:srgbClr val="000000">
                      <a:alpha val="43137"/>
                    </a:srgbClr>
                  </a:outerShdw>
                </a:effectLst>
              </a:rPr>
              <a:t>assess their administrative capacity considering the </a:t>
            </a:r>
            <a:r>
              <a:rPr lang="en-GB" sz="2400" b="1" dirty="0">
                <a:solidFill>
                  <a:srgbClr val="C00000"/>
                </a:solidFill>
                <a:effectLst>
                  <a:outerShdw blurRad="38100" dist="38100" dir="2700000" algn="tl">
                    <a:srgbClr val="000000">
                      <a:alpha val="43137"/>
                    </a:srgbClr>
                  </a:outerShdw>
                </a:effectLst>
              </a:rPr>
              <a:t>compliance of their activities with certain legal requirements, the presence or absence of good practices, models and management systems</a:t>
            </a:r>
            <a:r>
              <a:rPr lang="en-GB" sz="2400" dirty="0" smtClean="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7" name="TextBox 6"/>
          <p:cNvSpPr txBox="1"/>
          <p:nvPr/>
        </p:nvSpPr>
        <p:spPr>
          <a:xfrm>
            <a:off x="7153275" y="3362325"/>
            <a:ext cx="4781550" cy="3046988"/>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The </a:t>
            </a:r>
            <a:r>
              <a:rPr lang="en-GB" sz="2400" b="1" dirty="0" smtClean="0">
                <a:solidFill>
                  <a:srgbClr val="C00000"/>
                </a:solidFill>
                <a:effectLst>
                  <a:outerShdw blurRad="38100" dist="38100" dir="2700000" algn="tl">
                    <a:srgbClr val="000000">
                      <a:alpha val="43137"/>
                    </a:srgbClr>
                  </a:outerShdw>
                </a:effectLst>
              </a:rPr>
              <a:t>‘Reflective model’</a:t>
            </a:r>
            <a:r>
              <a:rPr lang="en-GB" sz="2400" dirty="0" smtClean="0">
                <a:solidFill>
                  <a:srgbClr val="C00000"/>
                </a:solidFill>
                <a:effectLst>
                  <a:outerShdw blurRad="38100" dist="38100" dir="2700000" algn="tl">
                    <a:srgbClr val="000000">
                      <a:alpha val="43137"/>
                    </a:srgbClr>
                  </a:outerShdw>
                </a:effectLst>
              </a:rPr>
              <a:t> </a:t>
            </a:r>
            <a:r>
              <a:rPr lang="en-GB" sz="2400" dirty="0" smtClean="0">
                <a:effectLst>
                  <a:outerShdw blurRad="38100" dist="38100" dir="2700000" algn="tl">
                    <a:srgbClr val="000000">
                      <a:alpha val="43137"/>
                    </a:srgbClr>
                  </a:outerShdw>
                </a:effectLst>
              </a:rPr>
              <a:t>(right) shows the direct impact of the </a:t>
            </a:r>
            <a:r>
              <a:rPr lang="en-GB" sz="2400" dirty="0" err="1" smtClean="0">
                <a:effectLst>
                  <a:outerShdw blurRad="38100" dist="38100" dir="2700000" algn="tl">
                    <a:srgbClr val="000000">
                      <a:alpha val="43137"/>
                    </a:srgbClr>
                  </a:outerShdw>
                </a:effectLst>
              </a:rPr>
              <a:t>ACr</a:t>
            </a:r>
            <a:r>
              <a:rPr lang="en-GB" sz="2400" dirty="0" smtClean="0">
                <a:effectLst>
                  <a:outerShdw blurRad="38100" dist="38100" dir="2700000" algn="tl">
                    <a:srgbClr val="000000">
                      <a:alpha val="43137"/>
                    </a:srgbClr>
                  </a:outerShdw>
                </a:effectLst>
              </a:rPr>
              <a:t> of administrative capacity on the subsequent indicators (RI), i.e. </a:t>
            </a:r>
            <a:r>
              <a:rPr lang="en-GB" sz="2400" b="1" dirty="0" smtClean="0">
                <a:solidFill>
                  <a:srgbClr val="C00000"/>
                </a:solidFill>
                <a:effectLst>
                  <a:outerShdw blurRad="38100" dist="38100" dir="2700000" algn="tl">
                    <a:srgbClr val="000000">
                      <a:alpha val="43137"/>
                    </a:srgbClr>
                  </a:outerShdw>
                </a:effectLst>
              </a:rPr>
              <a:t>what is the impact of the administration’s activities on the beneficiaries and stakeholders </a:t>
            </a:r>
            <a:r>
              <a:rPr lang="en-GB" sz="2400" dirty="0" smtClean="0">
                <a:effectLst>
                  <a:outerShdw blurRad="38100" dist="38100" dir="2700000" algn="tl">
                    <a:srgbClr val="000000">
                      <a:alpha val="43137"/>
                    </a:srgbClr>
                  </a:outerShdw>
                </a:effectLst>
              </a:rPr>
              <a:t>who benefit from its specific services.</a:t>
            </a:r>
            <a:endParaRPr lang="bg-BG" sz="2400" dirty="0" smtClean="0">
              <a:effectLst>
                <a:outerShdw blurRad="38100" dist="38100" dir="2700000" algn="tl">
                  <a:srgbClr val="000000">
                    <a:alpha val="43137"/>
                  </a:srgbClr>
                </a:outerShdw>
              </a:effectLst>
            </a:endParaRPr>
          </a:p>
        </p:txBody>
      </p:sp>
      <p:sp>
        <p:nvSpPr>
          <p:cNvPr id="8" name="TextBox 7"/>
          <p:cNvSpPr txBox="1"/>
          <p:nvPr/>
        </p:nvSpPr>
        <p:spPr>
          <a:xfrm>
            <a:off x="76200" y="95250"/>
            <a:ext cx="2482154" cy="584775"/>
          </a:xfrm>
          <a:prstGeom prst="rect">
            <a:avLst/>
          </a:prstGeom>
          <a:noFill/>
        </p:spPr>
        <p:txBody>
          <a:bodyPr wrap="none" rtlCol="0">
            <a:spAutoFit/>
          </a:bodyPr>
          <a:lstStyle/>
          <a:p>
            <a:r>
              <a:rPr lang="fr-FR" sz="3200" b="1" dirty="0" err="1" smtClean="0">
                <a:solidFill>
                  <a:srgbClr val="C00000"/>
                </a:solidFill>
                <a:effectLst>
                  <a:outerShdw blurRad="38100" dist="38100" dir="2700000" algn="tl">
                    <a:srgbClr val="000000">
                      <a:alpha val="43137"/>
                    </a:srgbClr>
                  </a:outerShdw>
                </a:effectLst>
              </a:rPr>
              <a:t>Methodology</a:t>
            </a:r>
            <a:endParaRPr lang="bg-BG" sz="3200" b="1" dirty="0">
              <a:solidFill>
                <a:srgbClr val="C00000"/>
              </a:solidFill>
              <a:effectLst>
                <a:outerShdw blurRad="38100" dist="38100" dir="2700000" algn="tl">
                  <a:srgbClr val="000000">
                    <a:alpha val="43137"/>
                  </a:srgbClr>
                </a:outerShdw>
              </a:effectLst>
            </a:endParaRPr>
          </a:p>
        </p:txBody>
      </p:sp>
      <p:sp>
        <p:nvSpPr>
          <p:cNvPr id="9" name="TextBox 8"/>
          <p:cNvSpPr txBox="1"/>
          <p:nvPr/>
        </p:nvSpPr>
        <p:spPr>
          <a:xfrm>
            <a:off x="1178220" y="2773620"/>
            <a:ext cx="9794284" cy="461665"/>
          </a:xfrm>
          <a:prstGeom prst="rect">
            <a:avLst/>
          </a:prstGeom>
          <a:noFill/>
        </p:spPr>
        <p:txBody>
          <a:bodyPr wrap="none" rtlCol="0">
            <a:spAutoFit/>
          </a:bodyPr>
          <a:lstStyle/>
          <a:p>
            <a:r>
              <a:rPr lang="en-GB" sz="2400" dirty="0">
                <a:effectLst>
                  <a:outerShdw blurRad="38100" dist="38100" dir="2700000" algn="tl">
                    <a:srgbClr val="000000">
                      <a:alpha val="43137"/>
                    </a:srgbClr>
                  </a:outerShdw>
                </a:effectLst>
              </a:rPr>
              <a:t>Figure 1. Administrative capacity based on formative and reflective </a:t>
            </a:r>
            <a:r>
              <a:rPr lang="en-GB" sz="2400" dirty="0" smtClean="0">
                <a:effectLst>
                  <a:outerShdw blurRad="38100" dist="38100" dir="2700000" algn="tl">
                    <a:srgbClr val="000000">
                      <a:alpha val="43137"/>
                    </a:srgbClr>
                  </a:outerShdw>
                </a:effectLst>
              </a:rPr>
              <a:t>indicators</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24514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9" y="2779484"/>
            <a:ext cx="8143876" cy="830997"/>
          </a:xfrm>
          <a:prstGeom prst="rect">
            <a:avLst/>
          </a:prstGeom>
          <a:solidFill>
            <a:schemeClr val="accent4">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smtClean="0">
                <a:effectLst>
                  <a:outerShdw blurRad="38100" dist="38100" dir="2700000" algn="tl">
                    <a:srgbClr val="000000">
                      <a:alpha val="43137"/>
                    </a:srgbClr>
                  </a:outerShdw>
                </a:effectLst>
              </a:rPr>
              <a:t>Each </a:t>
            </a:r>
            <a:r>
              <a:rPr lang="en-GB" sz="2400" dirty="0">
                <a:effectLst>
                  <a:outerShdw blurRad="38100" dist="38100" dir="2700000" algn="tl">
                    <a:srgbClr val="000000">
                      <a:alpha val="43137"/>
                    </a:srgbClr>
                  </a:outerShdw>
                </a:effectLst>
              </a:rPr>
              <a:t>possible answer described one of the following </a:t>
            </a:r>
            <a:r>
              <a:rPr lang="en-GB" sz="2400" b="1" dirty="0">
                <a:solidFill>
                  <a:srgbClr val="C00000"/>
                </a:solidFill>
                <a:effectLst>
                  <a:outerShdw blurRad="38100" dist="38100" dir="2700000" algn="tl">
                    <a:srgbClr val="000000">
                      <a:alpha val="43137"/>
                    </a:srgbClr>
                  </a:outerShdw>
                </a:effectLst>
              </a:rPr>
              <a:t>four types </a:t>
            </a:r>
            <a:r>
              <a:rPr lang="en-GB" sz="2400" dirty="0">
                <a:effectLst>
                  <a:outerShdw blurRad="38100" dist="38100" dir="2700000" algn="tl">
                    <a:srgbClr val="000000">
                      <a:alpha val="43137"/>
                    </a:srgbClr>
                  </a:outerShdw>
                </a:effectLst>
              </a:rPr>
              <a:t>of administrative </a:t>
            </a:r>
            <a:r>
              <a:rPr lang="en-GB" sz="2400" dirty="0" smtClean="0">
                <a:effectLst>
                  <a:outerShdw blurRad="38100" dist="38100" dir="2700000" algn="tl">
                    <a:srgbClr val="000000">
                      <a:alpha val="43137"/>
                    </a:srgbClr>
                  </a:outerShdw>
                </a:effectLst>
              </a:rPr>
              <a:t>capacity:</a:t>
            </a:r>
            <a:endParaRPr lang="bg-BG" sz="2400" dirty="0">
              <a:effectLst>
                <a:outerShdw blurRad="38100" dist="38100" dir="2700000" algn="tl">
                  <a:srgbClr val="000000">
                    <a:alpha val="43137"/>
                  </a:srgbClr>
                </a:outerShdw>
              </a:effectLst>
            </a:endParaRPr>
          </a:p>
        </p:txBody>
      </p:sp>
      <p:sp>
        <p:nvSpPr>
          <p:cNvPr id="5" name="TextBox 4"/>
          <p:cNvSpPr txBox="1"/>
          <p:nvPr/>
        </p:nvSpPr>
        <p:spPr>
          <a:xfrm>
            <a:off x="152399" y="4718119"/>
            <a:ext cx="8848727" cy="1200329"/>
          </a:xfrm>
          <a:prstGeom prst="rect">
            <a:avLst/>
          </a:prstGeom>
          <a:solidFill>
            <a:schemeClr val="accent6">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pPr algn="just"/>
            <a:r>
              <a:rPr lang="en-GB" sz="2400" dirty="0">
                <a:effectLst>
                  <a:outerShdw blurRad="38100" dist="38100" dir="2700000" algn="tl">
                    <a:srgbClr val="000000">
                      <a:alpha val="43137"/>
                    </a:srgbClr>
                  </a:outerShdw>
                </a:effectLst>
              </a:rPr>
              <a:t>The total </a:t>
            </a:r>
            <a:r>
              <a:rPr lang="en-GB" sz="2400" b="1" dirty="0">
                <a:solidFill>
                  <a:srgbClr val="C00000"/>
                </a:solidFill>
                <a:effectLst>
                  <a:outerShdw blurRad="38100" dist="38100" dir="2700000" algn="tl">
                    <a:srgbClr val="000000">
                      <a:alpha val="43137"/>
                    </a:srgbClr>
                  </a:outerShdw>
                </a:effectLst>
              </a:rPr>
              <a:t>number of questions </a:t>
            </a:r>
            <a:r>
              <a:rPr lang="en-GB" sz="2400" dirty="0">
                <a:effectLst>
                  <a:outerShdw blurRad="38100" dist="38100" dir="2700000" algn="tl">
                    <a:srgbClr val="000000">
                      <a:alpha val="43137"/>
                    </a:srgbClr>
                  </a:outerShdw>
                </a:effectLst>
              </a:rPr>
              <a:t>included in the questionnaire </a:t>
            </a:r>
            <a:r>
              <a:rPr lang="en-GB" sz="2400" dirty="0" smtClean="0">
                <a:effectLst>
                  <a:outerShdw blurRad="38100" dist="38100" dir="2700000" algn="tl">
                    <a:srgbClr val="000000">
                      <a:alpha val="43137"/>
                    </a:srgbClr>
                  </a:outerShdw>
                </a:effectLst>
              </a:rPr>
              <a:t>was </a:t>
            </a:r>
            <a:r>
              <a:rPr lang="en-GB" sz="2400" dirty="0">
                <a:effectLst>
                  <a:outerShdw blurRad="38100" dist="38100" dir="2700000" algn="tl">
                    <a:srgbClr val="000000">
                      <a:alpha val="43137"/>
                    </a:srgbClr>
                  </a:outerShdw>
                </a:effectLst>
              </a:rPr>
              <a:t>26. </a:t>
            </a:r>
            <a:r>
              <a:rPr lang="en-GB" sz="2400" dirty="0" smtClean="0">
                <a:effectLst>
                  <a:outerShdw blurRad="38100" dist="38100" dir="2700000" algn="tl">
                    <a:srgbClr val="000000">
                      <a:alpha val="43137"/>
                    </a:srgbClr>
                  </a:outerShdw>
                </a:effectLst>
              </a:rPr>
              <a:t>It covers </a:t>
            </a:r>
            <a:r>
              <a:rPr lang="en-GB" sz="2400" dirty="0">
                <a:effectLst>
                  <a:outerShdw blurRad="38100" dist="38100" dir="2700000" algn="tl">
                    <a:srgbClr val="000000">
                      <a:alpha val="43137"/>
                    </a:srgbClr>
                  </a:outerShdw>
                </a:effectLst>
              </a:rPr>
              <a:t>all important aspects of the administrative capacity of the state </a:t>
            </a:r>
            <a:r>
              <a:rPr lang="en-GB" sz="2400" dirty="0" smtClean="0">
                <a:effectLst>
                  <a:outerShdw blurRad="38100" dist="38100" dir="2700000" algn="tl">
                    <a:srgbClr val="000000">
                      <a:alpha val="43137"/>
                    </a:srgbClr>
                  </a:outerShdw>
                </a:effectLst>
              </a:rPr>
              <a:t>administration</a:t>
            </a:r>
            <a:r>
              <a:rPr lang="en-GB" sz="2400" dirty="0">
                <a:effectLst>
                  <a:outerShdw blurRad="38100" dist="38100" dir="2700000" algn="tl">
                    <a:srgbClr val="000000">
                      <a:alpha val="43137"/>
                    </a:srgbClr>
                  </a:outerShdw>
                </a:effectLst>
              </a:rPr>
              <a:t>.</a:t>
            </a:r>
            <a:endParaRPr lang="bg-BG" sz="2400" dirty="0">
              <a:effectLst>
                <a:outerShdw blurRad="38100" dist="38100" dir="2700000" algn="tl">
                  <a:srgbClr val="000000">
                    <a:alpha val="43137"/>
                  </a:srgbClr>
                </a:outerShdw>
              </a:effectLst>
            </a:endParaRPr>
          </a:p>
        </p:txBody>
      </p:sp>
      <p:sp>
        <p:nvSpPr>
          <p:cNvPr id="6" name="TextBox 5"/>
          <p:cNvSpPr txBox="1"/>
          <p:nvPr/>
        </p:nvSpPr>
        <p:spPr>
          <a:xfrm>
            <a:off x="76200" y="95250"/>
            <a:ext cx="2482154" cy="584775"/>
          </a:xfrm>
          <a:prstGeom prst="rect">
            <a:avLst/>
          </a:prstGeom>
          <a:noFill/>
        </p:spPr>
        <p:txBody>
          <a:bodyPr wrap="none" rtlCol="0">
            <a:spAutoFit/>
          </a:bodyPr>
          <a:lstStyle/>
          <a:p>
            <a:r>
              <a:rPr lang="fr-FR" sz="3200" b="1" dirty="0" err="1" smtClean="0">
                <a:solidFill>
                  <a:srgbClr val="C00000"/>
                </a:solidFill>
                <a:effectLst>
                  <a:outerShdw blurRad="38100" dist="38100" dir="2700000" algn="tl">
                    <a:srgbClr val="000000">
                      <a:alpha val="43137"/>
                    </a:srgbClr>
                  </a:outerShdw>
                </a:effectLst>
              </a:rPr>
              <a:t>Methodology</a:t>
            </a:r>
            <a:endParaRPr lang="bg-BG" sz="3200" b="1" dirty="0">
              <a:solidFill>
                <a:srgbClr val="C00000"/>
              </a:solidFill>
              <a:effectLst>
                <a:outerShdw blurRad="38100" dist="38100" dir="2700000" algn="tl">
                  <a:srgbClr val="000000">
                    <a:alpha val="43137"/>
                  </a:srgbClr>
                </a:outerShdw>
              </a:effectLst>
            </a:endParaRPr>
          </a:p>
        </p:txBody>
      </p:sp>
      <p:sp>
        <p:nvSpPr>
          <p:cNvPr id="7" name="TextBox 6"/>
          <p:cNvSpPr txBox="1"/>
          <p:nvPr/>
        </p:nvSpPr>
        <p:spPr>
          <a:xfrm>
            <a:off x="152399" y="911900"/>
            <a:ext cx="6305552" cy="830997"/>
          </a:xfrm>
          <a:prstGeom prst="rect">
            <a:avLst/>
          </a:prstGeom>
          <a:solidFill>
            <a:schemeClr val="accent1">
              <a:lumMod val="20000"/>
              <a:lumOff val="80000"/>
            </a:schemeClr>
          </a:solidFill>
          <a:ln>
            <a:solidFill>
              <a:srgbClr val="C00000"/>
            </a:solidFill>
          </a:ln>
          <a:effectLst>
            <a:outerShdw blurRad="50800" dist="38100" dir="2700000" algn="tl" rotWithShape="0">
              <a:prstClr val="black">
                <a:alpha val="40000"/>
              </a:prstClr>
            </a:outerShdw>
          </a:effectLst>
        </p:spPr>
        <p:txBody>
          <a:bodyPr wrap="square" rtlCol="0">
            <a:spAutoFit/>
          </a:bodyPr>
          <a:lstStyle/>
          <a:p>
            <a:r>
              <a:rPr lang="en-GB" sz="2400" dirty="0">
                <a:effectLst>
                  <a:outerShdw blurRad="38100" dist="38100" dir="2700000" algn="tl">
                    <a:srgbClr val="000000">
                      <a:alpha val="43137"/>
                    </a:srgbClr>
                  </a:outerShdw>
                </a:effectLst>
              </a:rPr>
              <a:t>The answers of both groups of respondents were rated on a </a:t>
            </a:r>
            <a:r>
              <a:rPr lang="en-GB" sz="2400" b="1" dirty="0">
                <a:solidFill>
                  <a:srgbClr val="C00000"/>
                </a:solidFill>
                <a:effectLst>
                  <a:outerShdw blurRad="38100" dist="38100" dir="2700000" algn="tl">
                    <a:srgbClr val="000000">
                      <a:alpha val="43137"/>
                    </a:srgbClr>
                  </a:outerShdw>
                </a:effectLst>
              </a:rPr>
              <a:t>Likert scale </a:t>
            </a:r>
            <a:r>
              <a:rPr lang="en-GB" sz="2400" dirty="0">
                <a:effectLst>
                  <a:outerShdw blurRad="38100" dist="38100" dir="2700000" algn="tl">
                    <a:srgbClr val="000000">
                      <a:alpha val="43137"/>
                    </a:srgbClr>
                  </a:outerShdw>
                </a:effectLst>
              </a:rPr>
              <a:t>with scores from 1 to 4</a:t>
            </a:r>
            <a:r>
              <a:rPr lang="en-GB" sz="2400" dirty="0" smtClean="0">
                <a:effectLst>
                  <a:outerShdw blurRad="38100" dist="38100" dir="2700000" algn="tl">
                    <a:srgbClr val="000000">
                      <a:alpha val="43137"/>
                    </a:srgbClr>
                  </a:outerShdw>
                </a:effectLst>
              </a:rPr>
              <a:t>.</a:t>
            </a:r>
            <a:endParaRPr lang="en-GB" sz="2400" dirty="0">
              <a:effectLst>
                <a:outerShdw blurRad="38100" dist="38100" dir="2700000" algn="tl">
                  <a:srgbClr val="000000">
                    <a:alpha val="43137"/>
                  </a:srgbClr>
                </a:outerShdw>
              </a:effectLst>
            </a:endParaRPr>
          </a:p>
        </p:txBody>
      </p:sp>
      <p:cxnSp>
        <p:nvCxnSpPr>
          <p:cNvPr id="9" name="Straight Connector 8"/>
          <p:cNvCxnSpPr/>
          <p:nvPr/>
        </p:nvCxnSpPr>
        <p:spPr>
          <a:xfrm flipH="1" flipV="1">
            <a:off x="9648825" y="911900"/>
            <a:ext cx="9525" cy="459105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9363075" y="2061508"/>
            <a:ext cx="571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9363075" y="3194983"/>
            <a:ext cx="571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372600" y="4361141"/>
            <a:ext cx="571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372600" y="5502950"/>
            <a:ext cx="571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372600" y="918508"/>
            <a:ext cx="5715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945659" y="5318284"/>
            <a:ext cx="596638" cy="369332"/>
          </a:xfrm>
          <a:prstGeom prst="rect">
            <a:avLst/>
          </a:prstGeom>
          <a:noFill/>
        </p:spPr>
        <p:txBody>
          <a:bodyPr wrap="none" rtlCol="0">
            <a:spAutoFit/>
          </a:bodyPr>
          <a:lstStyle/>
          <a:p>
            <a:r>
              <a:rPr lang="en-US" b="1" dirty="0" smtClean="0">
                <a:solidFill>
                  <a:srgbClr val="C00000"/>
                </a:solidFill>
              </a:rPr>
              <a:t>1.00</a:t>
            </a:r>
            <a:endParaRPr lang="bg-BG" b="1" dirty="0">
              <a:solidFill>
                <a:srgbClr val="C00000"/>
              </a:solidFill>
            </a:endParaRPr>
          </a:p>
        </p:txBody>
      </p:sp>
      <p:sp>
        <p:nvSpPr>
          <p:cNvPr id="18" name="TextBox 17"/>
          <p:cNvSpPr txBox="1"/>
          <p:nvPr/>
        </p:nvSpPr>
        <p:spPr>
          <a:xfrm>
            <a:off x="9980553" y="4176475"/>
            <a:ext cx="596638" cy="369332"/>
          </a:xfrm>
          <a:prstGeom prst="rect">
            <a:avLst/>
          </a:prstGeom>
          <a:noFill/>
        </p:spPr>
        <p:txBody>
          <a:bodyPr wrap="none" rtlCol="0">
            <a:spAutoFit/>
          </a:bodyPr>
          <a:lstStyle/>
          <a:p>
            <a:r>
              <a:rPr lang="en-US" b="1" dirty="0" smtClean="0">
                <a:solidFill>
                  <a:srgbClr val="C00000"/>
                </a:solidFill>
              </a:rPr>
              <a:t>1.75</a:t>
            </a:r>
            <a:endParaRPr lang="bg-BG" b="1" dirty="0">
              <a:solidFill>
                <a:srgbClr val="C00000"/>
              </a:solidFill>
            </a:endParaRPr>
          </a:p>
        </p:txBody>
      </p:sp>
      <p:sp>
        <p:nvSpPr>
          <p:cNvPr id="19" name="TextBox 18"/>
          <p:cNvSpPr txBox="1"/>
          <p:nvPr/>
        </p:nvSpPr>
        <p:spPr>
          <a:xfrm>
            <a:off x="9980554" y="3010317"/>
            <a:ext cx="596638" cy="369332"/>
          </a:xfrm>
          <a:prstGeom prst="rect">
            <a:avLst/>
          </a:prstGeom>
          <a:noFill/>
        </p:spPr>
        <p:txBody>
          <a:bodyPr wrap="none" rtlCol="0">
            <a:spAutoFit/>
          </a:bodyPr>
          <a:lstStyle/>
          <a:p>
            <a:r>
              <a:rPr lang="en-US" b="1" dirty="0" smtClean="0">
                <a:solidFill>
                  <a:srgbClr val="C00000"/>
                </a:solidFill>
              </a:rPr>
              <a:t>2.50</a:t>
            </a:r>
            <a:endParaRPr lang="bg-BG" b="1" dirty="0">
              <a:solidFill>
                <a:srgbClr val="C00000"/>
              </a:solidFill>
            </a:endParaRPr>
          </a:p>
        </p:txBody>
      </p:sp>
      <p:sp>
        <p:nvSpPr>
          <p:cNvPr id="20" name="TextBox 19"/>
          <p:cNvSpPr txBox="1"/>
          <p:nvPr/>
        </p:nvSpPr>
        <p:spPr>
          <a:xfrm>
            <a:off x="9980553" y="1876842"/>
            <a:ext cx="596638" cy="369332"/>
          </a:xfrm>
          <a:prstGeom prst="rect">
            <a:avLst/>
          </a:prstGeom>
          <a:noFill/>
        </p:spPr>
        <p:txBody>
          <a:bodyPr wrap="none" rtlCol="0">
            <a:spAutoFit/>
          </a:bodyPr>
          <a:lstStyle/>
          <a:p>
            <a:r>
              <a:rPr lang="en-US" b="1" dirty="0" smtClean="0">
                <a:solidFill>
                  <a:srgbClr val="C00000"/>
                </a:solidFill>
              </a:rPr>
              <a:t>3.25</a:t>
            </a:r>
            <a:endParaRPr lang="bg-BG" b="1" dirty="0">
              <a:solidFill>
                <a:srgbClr val="C00000"/>
              </a:solidFill>
            </a:endParaRPr>
          </a:p>
        </p:txBody>
      </p:sp>
      <p:sp>
        <p:nvSpPr>
          <p:cNvPr id="21" name="TextBox 20"/>
          <p:cNvSpPr txBox="1"/>
          <p:nvPr/>
        </p:nvSpPr>
        <p:spPr>
          <a:xfrm>
            <a:off x="9983668" y="680025"/>
            <a:ext cx="596638" cy="369332"/>
          </a:xfrm>
          <a:prstGeom prst="rect">
            <a:avLst/>
          </a:prstGeom>
          <a:noFill/>
        </p:spPr>
        <p:txBody>
          <a:bodyPr wrap="none" rtlCol="0">
            <a:spAutoFit/>
          </a:bodyPr>
          <a:lstStyle/>
          <a:p>
            <a:r>
              <a:rPr lang="en-US" b="1" dirty="0" smtClean="0">
                <a:solidFill>
                  <a:srgbClr val="C00000"/>
                </a:solidFill>
              </a:rPr>
              <a:t>4.00</a:t>
            </a:r>
            <a:endParaRPr lang="bg-BG" b="1" dirty="0">
              <a:solidFill>
                <a:srgbClr val="C00000"/>
              </a:solidFill>
            </a:endParaRPr>
          </a:p>
        </p:txBody>
      </p:sp>
      <p:sp>
        <p:nvSpPr>
          <p:cNvPr id="22" name="TextBox 21"/>
          <p:cNvSpPr txBox="1"/>
          <p:nvPr/>
        </p:nvSpPr>
        <p:spPr>
          <a:xfrm>
            <a:off x="9985470" y="4701213"/>
            <a:ext cx="2025683" cy="461665"/>
          </a:xfrm>
          <a:prstGeom prst="rect">
            <a:avLst/>
          </a:prstGeom>
          <a:noFill/>
        </p:spPr>
        <p:txBody>
          <a:bodyPr wrap="none" rtlCol="0">
            <a:spAutoFit/>
          </a:bodyPr>
          <a:lstStyle/>
          <a:p>
            <a:r>
              <a:rPr lang="en-GB" sz="2400" b="1" dirty="0" smtClean="0">
                <a:solidFill>
                  <a:srgbClr val="C00000"/>
                </a:solidFill>
                <a:effectLst>
                  <a:outerShdw blurRad="38100" dist="38100" dir="2700000" algn="tl">
                    <a:srgbClr val="000000">
                      <a:alpha val="43137"/>
                    </a:srgbClr>
                  </a:outerShdw>
                </a:effectLst>
              </a:rPr>
              <a:t>Unsatisfactory</a:t>
            </a:r>
            <a:endParaRPr lang="bg-BG" sz="2400" dirty="0"/>
          </a:p>
        </p:txBody>
      </p:sp>
      <p:sp>
        <p:nvSpPr>
          <p:cNvPr id="23" name="TextBox 22"/>
          <p:cNvSpPr txBox="1"/>
          <p:nvPr/>
        </p:nvSpPr>
        <p:spPr>
          <a:xfrm>
            <a:off x="9987798" y="3547229"/>
            <a:ext cx="1682640" cy="461665"/>
          </a:xfrm>
          <a:prstGeom prst="rect">
            <a:avLst/>
          </a:prstGeom>
          <a:noFill/>
        </p:spPr>
        <p:txBody>
          <a:bodyPr wrap="none" rtlCol="0">
            <a:spAutoFit/>
          </a:bodyPr>
          <a:lstStyle/>
          <a:p>
            <a:r>
              <a:rPr lang="en-GB" sz="2400" b="1" dirty="0" smtClean="0">
                <a:solidFill>
                  <a:srgbClr val="C00000"/>
                </a:solidFill>
                <a:effectLst>
                  <a:outerShdw blurRad="38100" dist="38100" dir="2700000" algn="tl">
                    <a:srgbClr val="000000">
                      <a:alpha val="43137"/>
                    </a:srgbClr>
                  </a:outerShdw>
                </a:effectLst>
              </a:rPr>
              <a:t>Satisfactory</a:t>
            </a:r>
            <a:endParaRPr lang="bg-BG" sz="2400" dirty="0"/>
          </a:p>
        </p:txBody>
      </p:sp>
      <p:sp>
        <p:nvSpPr>
          <p:cNvPr id="24" name="TextBox 23"/>
          <p:cNvSpPr txBox="1"/>
          <p:nvPr/>
        </p:nvSpPr>
        <p:spPr>
          <a:xfrm>
            <a:off x="9987798" y="2395389"/>
            <a:ext cx="875561" cy="461665"/>
          </a:xfrm>
          <a:prstGeom prst="rect">
            <a:avLst/>
          </a:prstGeom>
          <a:noFill/>
        </p:spPr>
        <p:txBody>
          <a:bodyPr wrap="none" rtlCol="0">
            <a:spAutoFit/>
          </a:bodyPr>
          <a:lstStyle/>
          <a:p>
            <a:r>
              <a:rPr lang="en-GB" sz="2400" b="1" dirty="0" smtClean="0">
                <a:solidFill>
                  <a:srgbClr val="C00000"/>
                </a:solidFill>
                <a:effectLst>
                  <a:outerShdw blurRad="38100" dist="38100" dir="2700000" algn="tl">
                    <a:srgbClr val="000000">
                      <a:alpha val="43137"/>
                    </a:srgbClr>
                  </a:outerShdw>
                </a:effectLst>
              </a:rPr>
              <a:t>Good</a:t>
            </a:r>
            <a:endParaRPr lang="bg-BG" sz="2400" dirty="0"/>
          </a:p>
        </p:txBody>
      </p:sp>
      <p:sp>
        <p:nvSpPr>
          <p:cNvPr id="25" name="TextBox 24"/>
          <p:cNvSpPr txBox="1"/>
          <p:nvPr/>
        </p:nvSpPr>
        <p:spPr>
          <a:xfrm>
            <a:off x="9980553" y="1232267"/>
            <a:ext cx="1470467" cy="461665"/>
          </a:xfrm>
          <a:prstGeom prst="rect">
            <a:avLst/>
          </a:prstGeom>
          <a:noFill/>
        </p:spPr>
        <p:txBody>
          <a:bodyPr wrap="none" rtlCol="0">
            <a:spAutoFit/>
          </a:bodyPr>
          <a:lstStyle/>
          <a:p>
            <a:r>
              <a:rPr lang="en-GB" sz="2400" b="1" dirty="0" smtClean="0">
                <a:solidFill>
                  <a:srgbClr val="C00000"/>
                </a:solidFill>
                <a:effectLst>
                  <a:outerShdw blurRad="38100" dist="38100" dir="2700000" algn="tl">
                    <a:srgbClr val="000000">
                      <a:alpha val="43137"/>
                    </a:srgbClr>
                  </a:outerShdw>
                </a:effectLst>
              </a:rPr>
              <a:t>Very good</a:t>
            </a:r>
            <a:endParaRPr lang="bg-BG" sz="2400" dirty="0"/>
          </a:p>
        </p:txBody>
      </p:sp>
    </p:spTree>
    <p:extLst>
      <p:ext uri="{BB962C8B-B14F-4D97-AF65-F5344CB8AC3E}">
        <p14:creationId xmlns:p14="http://schemas.microsoft.com/office/powerpoint/2010/main" val="3325938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228725"/>
            <a:ext cx="11763375" cy="4893647"/>
          </a:xfrm>
          <a:prstGeom prst="rect">
            <a:avLst/>
          </a:prstGeom>
          <a:noFill/>
        </p:spPr>
        <p:txBody>
          <a:bodyPr wrap="square" rtlCol="0">
            <a:spAutoFit/>
          </a:bodyPr>
          <a:lstStyle/>
          <a:p>
            <a:r>
              <a:rPr lang="en-US" sz="2400" b="1" dirty="0" smtClean="0">
                <a:solidFill>
                  <a:srgbClr val="C00000"/>
                </a:solidFill>
                <a:effectLst>
                  <a:outerShdw blurRad="38100" dist="38100" dir="2700000" algn="tl">
                    <a:srgbClr val="000000">
                      <a:alpha val="43137"/>
                    </a:srgbClr>
                  </a:outerShdw>
                </a:effectLst>
              </a:rPr>
              <a:t>Areas</a:t>
            </a:r>
            <a:r>
              <a:rPr lang="en-US" sz="2400" dirty="0" smtClean="0">
                <a:effectLst>
                  <a:outerShdw blurRad="38100" dist="38100" dir="2700000" algn="tl">
                    <a:srgbClr val="000000">
                      <a:alpha val="43137"/>
                    </a:srgbClr>
                  </a:outerShdw>
                </a:effectLst>
              </a:rPr>
              <a:t> for assessment administrative capacity:</a:t>
            </a:r>
          </a:p>
          <a:p>
            <a:pPr marL="447675" indent="-447675">
              <a:tabLst>
                <a:tab pos="447675" algn="l"/>
              </a:tabLst>
            </a:pPr>
            <a:r>
              <a:rPr lang="en-US" sz="2400" dirty="0" smtClean="0">
                <a:effectLst>
                  <a:outerShdw blurRad="38100" dist="38100" dir="2700000" algn="tl">
                    <a:srgbClr val="000000">
                      <a:alpha val="43137"/>
                    </a:srgbClr>
                  </a:outerShdw>
                </a:effectLst>
              </a:rPr>
              <a:t>1.	Influence of the external environment on the work of the administration;</a:t>
            </a:r>
          </a:p>
          <a:p>
            <a:pPr marL="447675" indent="-447675">
              <a:tabLst>
                <a:tab pos="447675" algn="l"/>
              </a:tabLst>
            </a:pPr>
            <a:r>
              <a:rPr lang="en-US" sz="2400" dirty="0" smtClean="0">
                <a:effectLst>
                  <a:outerShdw blurRad="38100" dist="38100" dir="2700000" algn="tl">
                    <a:srgbClr val="000000">
                      <a:alpha val="43137"/>
                    </a:srgbClr>
                  </a:outerShdw>
                </a:effectLst>
              </a:rPr>
              <a:t>2.	Planning the activities of the administration;</a:t>
            </a:r>
          </a:p>
          <a:p>
            <a:pPr marL="447675" indent="-447675">
              <a:tabLst>
                <a:tab pos="447675" algn="l"/>
              </a:tabLst>
            </a:pPr>
            <a:r>
              <a:rPr lang="en-US" sz="2400" dirty="0" smtClean="0">
                <a:effectLst>
                  <a:outerShdw blurRad="38100" dist="38100" dir="2700000" algn="tl">
                    <a:srgbClr val="000000">
                      <a:alpha val="43137"/>
                    </a:srgbClr>
                  </a:outerShdw>
                </a:effectLst>
              </a:rPr>
              <a:t>3.	Personnel and personnel management policy;</a:t>
            </a:r>
          </a:p>
          <a:p>
            <a:pPr marL="447675" indent="-447675">
              <a:tabLst>
                <a:tab pos="447675" algn="l"/>
              </a:tabLst>
            </a:pPr>
            <a:r>
              <a:rPr lang="en-US" sz="2400" dirty="0" smtClean="0">
                <a:effectLst>
                  <a:outerShdw blurRad="38100" dist="38100" dir="2700000" algn="tl">
                    <a:srgbClr val="000000">
                      <a:alpha val="43137"/>
                    </a:srgbClr>
                  </a:outerShdw>
                </a:effectLst>
              </a:rPr>
              <a:t>4.	Financial situation and budget policy;</a:t>
            </a:r>
          </a:p>
          <a:p>
            <a:pPr marL="447675" indent="-447675">
              <a:tabLst>
                <a:tab pos="447675" algn="l"/>
              </a:tabLst>
            </a:pPr>
            <a:r>
              <a:rPr lang="en-US" sz="2400" dirty="0" smtClean="0">
                <a:effectLst>
                  <a:outerShdw blurRad="38100" dist="38100" dir="2700000" algn="tl">
                    <a:srgbClr val="000000">
                      <a:alpha val="43137"/>
                    </a:srgbClr>
                  </a:outerShdw>
                </a:effectLst>
              </a:rPr>
              <a:t>5.	Internal control and audit;</a:t>
            </a:r>
          </a:p>
          <a:p>
            <a:pPr marL="447675" indent="-447675">
              <a:tabLst>
                <a:tab pos="447675" algn="l"/>
              </a:tabLst>
            </a:pPr>
            <a:r>
              <a:rPr lang="en-US" sz="2400" dirty="0" smtClean="0">
                <a:effectLst>
                  <a:outerShdw blurRad="38100" dist="38100" dir="2700000" algn="tl">
                    <a:srgbClr val="000000">
                      <a:alpha val="43137"/>
                    </a:srgbClr>
                  </a:outerShdw>
                </a:effectLst>
              </a:rPr>
              <a:t>6.	Partnership;</a:t>
            </a:r>
          </a:p>
          <a:p>
            <a:pPr marL="447675" indent="-447675">
              <a:tabLst>
                <a:tab pos="447675" algn="l"/>
              </a:tabLst>
            </a:pPr>
            <a:r>
              <a:rPr lang="en-US" sz="2400" dirty="0" smtClean="0">
                <a:effectLst>
                  <a:outerShdw blurRad="38100" dist="38100" dir="2700000" algn="tl">
                    <a:srgbClr val="000000">
                      <a:alpha val="43137"/>
                    </a:srgbClr>
                  </a:outerShdw>
                </a:effectLst>
              </a:rPr>
              <a:t>7.	Openness, transparency and accessibility;</a:t>
            </a:r>
          </a:p>
          <a:p>
            <a:pPr marL="447675" indent="-447675">
              <a:tabLst>
                <a:tab pos="447675" algn="l"/>
              </a:tabLst>
            </a:pPr>
            <a:r>
              <a:rPr lang="en-US" sz="2400" dirty="0" smtClean="0">
                <a:effectLst>
                  <a:outerShdw blurRad="38100" dist="38100" dir="2700000" algn="tl">
                    <a:srgbClr val="000000">
                      <a:alpha val="43137"/>
                    </a:srgbClr>
                  </a:outerShdw>
                </a:effectLst>
              </a:rPr>
              <a:t>8.	Sustainable development and impact assessment;</a:t>
            </a:r>
          </a:p>
          <a:p>
            <a:pPr marL="447675" indent="-447675">
              <a:tabLst>
                <a:tab pos="447675" algn="l"/>
              </a:tabLst>
            </a:pPr>
            <a:r>
              <a:rPr lang="en-US" sz="2400" dirty="0" smtClean="0">
                <a:effectLst>
                  <a:outerShdw blurRad="38100" dist="38100" dir="2700000" algn="tl">
                    <a:srgbClr val="000000">
                      <a:alpha val="43137"/>
                    </a:srgbClr>
                  </a:outerShdw>
                </a:effectLst>
              </a:rPr>
              <a:t>9.	Anti-corruption;</a:t>
            </a:r>
          </a:p>
          <a:p>
            <a:pPr marL="447675" indent="-447675">
              <a:tabLst>
                <a:tab pos="447675" algn="l"/>
              </a:tabLst>
            </a:pPr>
            <a:r>
              <a:rPr lang="en-US" sz="2400" dirty="0" smtClean="0">
                <a:effectLst>
                  <a:outerShdw blurRad="38100" dist="38100" dir="2700000" algn="tl">
                    <a:srgbClr val="000000">
                      <a:alpha val="43137"/>
                    </a:srgbClr>
                  </a:outerShdw>
                </a:effectLst>
              </a:rPr>
              <a:t>10.	Monitoring and evaluation of performance;</a:t>
            </a:r>
          </a:p>
          <a:p>
            <a:pPr marL="447675" indent="-447675">
              <a:tabLst>
                <a:tab pos="447675" algn="l"/>
              </a:tabLst>
            </a:pPr>
            <a:r>
              <a:rPr lang="en-US" sz="2400" dirty="0" smtClean="0">
                <a:effectLst>
                  <a:outerShdw blurRad="38100" dist="38100" dir="2700000" algn="tl">
                    <a:srgbClr val="000000">
                      <a:alpha val="43137"/>
                    </a:srgbClr>
                  </a:outerShdw>
                </a:effectLst>
              </a:rPr>
              <a:t>11.	Knowledge management;</a:t>
            </a:r>
          </a:p>
          <a:p>
            <a:pPr marL="447675" indent="-447675">
              <a:tabLst>
                <a:tab pos="447675" algn="l"/>
              </a:tabLst>
            </a:pPr>
            <a:r>
              <a:rPr lang="en-US" sz="2400" dirty="0" smtClean="0">
                <a:effectLst>
                  <a:outerShdw blurRad="38100" dist="38100" dir="2700000" algn="tl">
                    <a:srgbClr val="000000">
                      <a:alpha val="43137"/>
                    </a:srgbClr>
                  </a:outerShdw>
                </a:effectLst>
              </a:rPr>
              <a:t>12.	Innovation.</a:t>
            </a:r>
          </a:p>
        </p:txBody>
      </p:sp>
      <p:sp>
        <p:nvSpPr>
          <p:cNvPr id="3" name="TextBox 2"/>
          <p:cNvSpPr txBox="1"/>
          <p:nvPr/>
        </p:nvSpPr>
        <p:spPr>
          <a:xfrm>
            <a:off x="76200" y="95250"/>
            <a:ext cx="2482154" cy="584775"/>
          </a:xfrm>
          <a:prstGeom prst="rect">
            <a:avLst/>
          </a:prstGeom>
          <a:noFill/>
        </p:spPr>
        <p:txBody>
          <a:bodyPr wrap="none" rtlCol="0">
            <a:spAutoFit/>
          </a:bodyPr>
          <a:lstStyle/>
          <a:p>
            <a:r>
              <a:rPr lang="fr-FR" sz="3200" b="1" dirty="0" err="1" smtClean="0">
                <a:solidFill>
                  <a:srgbClr val="C00000"/>
                </a:solidFill>
                <a:effectLst>
                  <a:outerShdw blurRad="38100" dist="38100" dir="2700000" algn="tl">
                    <a:srgbClr val="000000">
                      <a:alpha val="43137"/>
                    </a:srgbClr>
                  </a:outerShdw>
                </a:effectLst>
              </a:rPr>
              <a:t>Methodology</a:t>
            </a:r>
            <a:endParaRPr lang="bg-BG" sz="32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55713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97999418"/>
              </p:ext>
            </p:extLst>
          </p:nvPr>
        </p:nvGraphicFramePr>
        <p:xfrm>
          <a:off x="1482739" y="108526"/>
          <a:ext cx="10585439" cy="3630902"/>
        </p:xfrm>
        <a:graphic>
          <a:graphicData uri="http://schemas.openxmlformats.org/drawingml/2006/table">
            <a:tbl>
              <a:tblPr firstRow="1" firstCol="1" bandRow="1">
                <a:effectLst>
                  <a:outerShdw blurRad="50800" dist="38100" dir="2700000" algn="tl" rotWithShape="0">
                    <a:prstClr val="black">
                      <a:alpha val="40000"/>
                    </a:prstClr>
                  </a:outerShdw>
                </a:effectLst>
                <a:tableStyleId>{5C22544A-7EE6-4342-B048-85BDC9FD1C3A}</a:tableStyleId>
              </a:tblPr>
              <a:tblGrid>
                <a:gridCol w="570063">
                  <a:extLst>
                    <a:ext uri="{9D8B030D-6E8A-4147-A177-3AD203B41FA5}">
                      <a16:colId xmlns:a16="http://schemas.microsoft.com/office/drawing/2014/main" xmlns="" val="2081367643"/>
                    </a:ext>
                  </a:extLst>
                </a:gridCol>
                <a:gridCol w="8878236">
                  <a:extLst>
                    <a:ext uri="{9D8B030D-6E8A-4147-A177-3AD203B41FA5}">
                      <a16:colId xmlns:a16="http://schemas.microsoft.com/office/drawing/2014/main" xmlns="" val="1278004128"/>
                    </a:ext>
                  </a:extLst>
                </a:gridCol>
                <a:gridCol w="1137140">
                  <a:extLst>
                    <a:ext uri="{9D8B030D-6E8A-4147-A177-3AD203B41FA5}">
                      <a16:colId xmlns:a16="http://schemas.microsoft.com/office/drawing/2014/main" xmlns="" val="733939273"/>
                    </a:ext>
                  </a:extLst>
                </a:gridCol>
              </a:tblGrid>
              <a:tr h="330082">
                <a:tc>
                  <a:txBody>
                    <a:bodyPr/>
                    <a:lstStyle/>
                    <a:p>
                      <a:pPr algn="ctr">
                        <a:lnSpc>
                          <a:spcPct val="107000"/>
                        </a:lnSpc>
                        <a:spcAft>
                          <a:spcPts val="0"/>
                        </a:spcAft>
                      </a:pPr>
                      <a:r>
                        <a:rPr lang="en-GB" sz="2000" kern="100">
                          <a:effectLst/>
                        </a:rPr>
                        <a:t>No.</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lnSpc>
                          <a:spcPct val="107000"/>
                        </a:lnSpc>
                        <a:spcAft>
                          <a:spcPts val="0"/>
                        </a:spcAft>
                      </a:pPr>
                      <a:r>
                        <a:rPr lang="en-GB" sz="2000" kern="100" dirty="0">
                          <a:effectLst/>
                        </a:rPr>
                        <a:t>Type of administration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lnSpc>
                          <a:spcPct val="107000"/>
                        </a:lnSpc>
                        <a:spcAft>
                          <a:spcPts val="0"/>
                        </a:spcAft>
                      </a:pPr>
                      <a:r>
                        <a:rPr lang="en-GB" sz="2000" kern="100">
                          <a:effectLst/>
                        </a:rPr>
                        <a:t>Quantity</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036717586"/>
                  </a:ext>
                </a:extLst>
              </a:tr>
              <a:tr h="330082">
                <a:tc>
                  <a:txBody>
                    <a:bodyPr/>
                    <a:lstStyle/>
                    <a:p>
                      <a:pPr algn="ctr">
                        <a:lnSpc>
                          <a:spcPct val="107000"/>
                        </a:lnSpc>
                        <a:spcAft>
                          <a:spcPts val="0"/>
                        </a:spcAft>
                      </a:pPr>
                      <a:r>
                        <a:rPr lang="en-GB" sz="2000" kern="100">
                          <a:effectLst/>
                        </a:rPr>
                        <a:t>1</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Ministry</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13</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2188403244"/>
                  </a:ext>
                </a:extLst>
              </a:tr>
              <a:tr h="330082">
                <a:tc>
                  <a:txBody>
                    <a:bodyPr/>
                    <a:lstStyle/>
                    <a:p>
                      <a:pPr algn="ctr">
                        <a:lnSpc>
                          <a:spcPct val="107000"/>
                        </a:lnSpc>
                        <a:spcAft>
                          <a:spcPts val="0"/>
                        </a:spcAft>
                      </a:pPr>
                      <a:r>
                        <a:rPr lang="en-GB" sz="2000" kern="100">
                          <a:effectLst/>
                        </a:rPr>
                        <a:t>2</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State Agency</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156719705"/>
                  </a:ext>
                </a:extLst>
              </a:tr>
              <a:tr h="330082">
                <a:tc>
                  <a:txBody>
                    <a:bodyPr/>
                    <a:lstStyle/>
                    <a:p>
                      <a:pPr algn="ctr">
                        <a:lnSpc>
                          <a:spcPct val="107000"/>
                        </a:lnSpc>
                        <a:spcAft>
                          <a:spcPts val="0"/>
                        </a:spcAft>
                      </a:pPr>
                      <a:r>
                        <a:rPr lang="en-GB" sz="2000" kern="100">
                          <a:effectLst/>
                        </a:rPr>
                        <a:t>3</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dirty="0">
                          <a:effectLst/>
                        </a:rPr>
                        <a:t>State Commission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4160597876"/>
                  </a:ext>
                </a:extLst>
              </a:tr>
              <a:tr h="330082">
                <a:tc>
                  <a:txBody>
                    <a:bodyPr/>
                    <a:lstStyle/>
                    <a:p>
                      <a:pPr algn="ctr">
                        <a:lnSpc>
                          <a:spcPct val="107000"/>
                        </a:lnSpc>
                        <a:spcAft>
                          <a:spcPts val="0"/>
                        </a:spcAft>
                      </a:pPr>
                      <a:r>
                        <a:rPr lang="en-GB" sz="2000" kern="100">
                          <a:effectLst/>
                        </a:rPr>
                        <a:t>4</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a:effectLst/>
                        </a:rPr>
                        <a:t>Executive Agency</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5</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581803131"/>
                  </a:ext>
                </a:extLst>
              </a:tr>
              <a:tr h="330082">
                <a:tc>
                  <a:txBody>
                    <a:bodyPr/>
                    <a:lstStyle/>
                    <a:p>
                      <a:pPr algn="ctr">
                        <a:lnSpc>
                          <a:spcPct val="107000"/>
                        </a:lnSpc>
                        <a:spcAft>
                          <a:spcPts val="0"/>
                        </a:spcAft>
                      </a:pPr>
                      <a:r>
                        <a:rPr lang="en-GB" sz="2000" kern="100">
                          <a:effectLst/>
                        </a:rPr>
                        <a:t>5</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lnSpc>
                          <a:spcPct val="107000"/>
                        </a:lnSpc>
                        <a:spcAft>
                          <a:spcPts val="0"/>
                        </a:spcAft>
                      </a:pPr>
                      <a:r>
                        <a:rPr lang="en-GB" sz="2000" kern="100" dirty="0">
                          <a:effectLst/>
                        </a:rPr>
                        <a:t>Administrative structure established by a legislative act of the executive authority</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771840557"/>
                  </a:ext>
                </a:extLst>
              </a:tr>
              <a:tr h="330082">
                <a:tc>
                  <a:txBody>
                    <a:bodyPr/>
                    <a:lstStyle/>
                    <a:p>
                      <a:pPr algn="ctr">
                        <a:lnSpc>
                          <a:spcPct val="107000"/>
                        </a:lnSpc>
                        <a:spcAft>
                          <a:spcPts val="0"/>
                        </a:spcAft>
                      </a:pPr>
                      <a:r>
                        <a:rPr lang="en-GB" sz="2000" kern="100">
                          <a:effectLst/>
                        </a:rPr>
                        <a:t>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just">
                        <a:lnSpc>
                          <a:spcPct val="107000"/>
                        </a:lnSpc>
                        <a:spcAft>
                          <a:spcPts val="0"/>
                        </a:spcAft>
                      </a:pPr>
                      <a:r>
                        <a:rPr lang="en-GB" sz="2000" kern="100" dirty="0">
                          <a:effectLst/>
                        </a:rPr>
                        <a:t>Administrative structure established by a legislative act of the National Assembly</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4</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079739872"/>
                  </a:ext>
                </a:extLst>
              </a:tr>
              <a:tr h="330082">
                <a:tc>
                  <a:txBody>
                    <a:bodyPr/>
                    <a:lstStyle/>
                    <a:p>
                      <a:pPr algn="ctr">
                        <a:lnSpc>
                          <a:spcPct val="107000"/>
                        </a:lnSpc>
                        <a:spcAft>
                          <a:spcPts val="0"/>
                        </a:spcAft>
                      </a:pPr>
                      <a:r>
                        <a:rPr lang="en-GB" sz="2000" kern="100">
                          <a:effectLst/>
                        </a:rPr>
                        <a:t>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dirty="0">
                          <a:effectLst/>
                        </a:rPr>
                        <a:t>Specialised territorial administration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600413788"/>
                  </a:ext>
                </a:extLst>
              </a:tr>
              <a:tr h="330082">
                <a:tc>
                  <a:txBody>
                    <a:bodyPr/>
                    <a:lstStyle/>
                    <a:p>
                      <a:pPr algn="ctr">
                        <a:lnSpc>
                          <a:spcPct val="107000"/>
                        </a:lnSpc>
                        <a:spcAft>
                          <a:spcPts val="0"/>
                        </a:spcAft>
                      </a:pPr>
                      <a:r>
                        <a:rPr lang="en-GB" sz="2000" kern="100">
                          <a:effectLst/>
                        </a:rPr>
                        <a:t>8</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dirty="0">
                          <a:effectLst/>
                        </a:rPr>
                        <a:t>District Administration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25</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110008445"/>
                  </a:ext>
                </a:extLst>
              </a:tr>
              <a:tr h="330082">
                <a:tc>
                  <a:txBody>
                    <a:bodyPr/>
                    <a:lstStyle/>
                    <a:p>
                      <a:pPr algn="ctr">
                        <a:lnSpc>
                          <a:spcPct val="107000"/>
                        </a:lnSpc>
                        <a:spcAft>
                          <a:spcPts val="0"/>
                        </a:spcAft>
                      </a:pPr>
                      <a:r>
                        <a:rPr lang="en-GB" sz="2000" kern="100">
                          <a:effectLst/>
                        </a:rPr>
                        <a:t>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n-GB" sz="2000" kern="100" dirty="0">
                          <a:effectLst/>
                        </a:rPr>
                        <a:t>Municipal Administration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17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165582806"/>
                  </a:ext>
                </a:extLst>
              </a:tr>
              <a:tr h="330082">
                <a:tc>
                  <a:txBody>
                    <a:bodyPr/>
                    <a:lstStyle/>
                    <a:p>
                      <a:pPr>
                        <a:lnSpc>
                          <a:spcPct val="107000"/>
                        </a:lnSpc>
                        <a:spcAft>
                          <a:spcPts val="0"/>
                        </a:spcAft>
                      </a:pPr>
                      <a:r>
                        <a:rPr lang="en-GB" sz="2000" kern="100" dirty="0">
                          <a:effectLst/>
                        </a:rPr>
                        <a:t> </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b="1" kern="100" dirty="0">
                          <a:effectLst/>
                        </a:rPr>
                        <a:t>Total:</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b="1" kern="100" dirty="0">
                          <a:effectLst/>
                        </a:rPr>
                        <a:t>76</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xmlns="" val="3843968392"/>
                  </a:ext>
                </a:extLst>
              </a:tr>
            </a:tbl>
          </a:graphicData>
        </a:graphic>
      </p:graphicFrame>
      <p:sp>
        <p:nvSpPr>
          <p:cNvPr id="5" name="TextBox 4"/>
          <p:cNvSpPr txBox="1"/>
          <p:nvPr/>
        </p:nvSpPr>
        <p:spPr>
          <a:xfrm>
            <a:off x="76201" y="3836208"/>
            <a:ext cx="4514850" cy="830997"/>
          </a:xfrm>
          <a:prstGeom prst="rect">
            <a:avLst/>
          </a:prstGeom>
          <a:noFill/>
        </p:spPr>
        <p:txBody>
          <a:bodyPr wrap="square" rtlCol="0">
            <a:spAutoFit/>
          </a:bodyPr>
          <a:lstStyle/>
          <a:p>
            <a:pPr marL="342900" indent="-342900">
              <a:buFont typeface="Arial" panose="020B0604020202020204" pitchFamily="34" charset="0"/>
              <a:buChar char="•"/>
            </a:pPr>
            <a:r>
              <a:rPr lang="en-GB" sz="2400" b="1" dirty="0" smtClean="0">
                <a:solidFill>
                  <a:srgbClr val="C00000"/>
                </a:solidFill>
                <a:effectLst>
                  <a:outerShdw blurRad="38100" dist="38100" dir="2700000" algn="tl">
                    <a:srgbClr val="000000">
                      <a:alpha val="43137"/>
                    </a:srgbClr>
                  </a:outerShdw>
                </a:effectLst>
              </a:rPr>
              <a:t>76 public administrations </a:t>
            </a:r>
            <a:r>
              <a:rPr lang="en-GB" sz="2400" dirty="0" smtClean="0">
                <a:effectLst>
                  <a:outerShdw blurRad="38100" dist="38100" dir="2700000" algn="tl">
                    <a:srgbClr val="000000">
                      <a:alpha val="43137"/>
                    </a:srgbClr>
                  </a:outerShdw>
                </a:effectLst>
              </a:rPr>
              <a:t>of all types participated in the survey</a:t>
            </a:r>
            <a:endParaRPr lang="bg-BG" sz="2400" dirty="0">
              <a:effectLst>
                <a:outerShdw blurRad="38100" dist="38100" dir="2700000" algn="tl">
                  <a:srgbClr val="000000">
                    <a:alpha val="43137"/>
                  </a:srgbClr>
                </a:outerShdw>
              </a:effectLst>
            </a:endParaRPr>
          </a:p>
        </p:txBody>
      </p:sp>
      <p:sp>
        <p:nvSpPr>
          <p:cNvPr id="6" name="TextBox 5"/>
          <p:cNvSpPr txBox="1"/>
          <p:nvPr/>
        </p:nvSpPr>
        <p:spPr>
          <a:xfrm>
            <a:off x="76200" y="4763980"/>
            <a:ext cx="4200525" cy="830997"/>
          </a:xfrm>
          <a:prstGeom prst="rect">
            <a:avLst/>
          </a:prstGeom>
          <a:noFill/>
        </p:spPr>
        <p:txBody>
          <a:bodyPr wrap="square" rtlCol="0">
            <a:spAutoFit/>
          </a:bodyPr>
          <a:lstStyle/>
          <a:p>
            <a:pPr marL="342900" indent="-342900" algn="just">
              <a:buFont typeface="Arial" panose="020B0604020202020204" pitchFamily="34" charset="0"/>
              <a:buChar char="•"/>
            </a:pPr>
            <a:r>
              <a:rPr lang="en-GB" sz="2400" b="1" dirty="0" smtClean="0">
                <a:solidFill>
                  <a:srgbClr val="C00000"/>
                </a:solidFill>
                <a:effectLst>
                  <a:outerShdw blurRad="38100" dist="38100" dir="2700000" algn="tl">
                    <a:srgbClr val="000000">
                      <a:alpha val="43137"/>
                    </a:srgbClr>
                  </a:outerShdw>
                </a:effectLst>
              </a:rPr>
              <a:t>112 </a:t>
            </a:r>
            <a:r>
              <a:rPr lang="en-GB" sz="2400" b="1" dirty="0">
                <a:solidFill>
                  <a:srgbClr val="C00000"/>
                </a:solidFill>
                <a:effectLst>
                  <a:outerShdw blurRad="38100" dist="38100" dir="2700000" algn="tl">
                    <a:srgbClr val="000000">
                      <a:alpha val="43137"/>
                    </a:srgbClr>
                  </a:outerShdw>
                </a:effectLst>
              </a:rPr>
              <a:t>socio-economic partners </a:t>
            </a:r>
            <a:r>
              <a:rPr lang="en-GB" sz="2400" dirty="0" smtClean="0">
                <a:effectLst>
                  <a:outerShdw blurRad="38100" dist="38100" dir="2700000" algn="tl">
                    <a:srgbClr val="000000">
                      <a:alpha val="43137"/>
                    </a:srgbClr>
                  </a:outerShdw>
                </a:effectLst>
              </a:rPr>
              <a:t>participated in </a:t>
            </a:r>
            <a:r>
              <a:rPr lang="en-GB" sz="2400" dirty="0">
                <a:effectLst>
                  <a:outerShdw blurRad="38100" dist="38100" dir="2700000" algn="tl">
                    <a:srgbClr val="000000">
                      <a:alpha val="43137"/>
                    </a:srgbClr>
                  </a:outerShdw>
                </a:effectLst>
              </a:rPr>
              <a:t>the </a:t>
            </a:r>
            <a:r>
              <a:rPr lang="en-GB" sz="2400" dirty="0" smtClean="0">
                <a:effectLst>
                  <a:outerShdw blurRad="38100" dist="38100" dir="2700000" algn="tl">
                    <a:srgbClr val="000000">
                      <a:alpha val="43137"/>
                    </a:srgbClr>
                  </a:outerShdw>
                </a:effectLst>
              </a:rPr>
              <a:t>survey</a:t>
            </a:r>
            <a:endParaRPr lang="bg-BG" sz="2400" dirty="0">
              <a:effectLst>
                <a:outerShdw blurRad="38100" dist="38100" dir="2700000" algn="tl">
                  <a:srgbClr val="000000">
                    <a:alpha val="43137"/>
                  </a:srgbClr>
                </a:outerShdw>
              </a:effectLst>
            </a:endParaRPr>
          </a:p>
        </p:txBody>
      </p:sp>
      <p:graphicFrame>
        <p:nvGraphicFramePr>
          <p:cNvPr id="7" name="Table 6"/>
          <p:cNvGraphicFramePr>
            <a:graphicFrameLocks noGrp="1"/>
          </p:cNvGraphicFramePr>
          <p:nvPr>
            <p:extLst>
              <p:ext uri="{D42A27DB-BD31-4B8C-83A1-F6EECF244321}">
                <p14:modId xmlns:p14="http://schemas.microsoft.com/office/powerpoint/2010/main" val="4293022635"/>
              </p:ext>
            </p:extLst>
          </p:nvPr>
        </p:nvGraphicFramePr>
        <p:xfrm>
          <a:off x="4962526" y="3419475"/>
          <a:ext cx="6334125" cy="3245231"/>
        </p:xfrm>
        <a:graphic>
          <a:graphicData uri="http://schemas.openxmlformats.org/drawingml/2006/table">
            <a:tbl>
              <a:tblPr firstRow="1" firstCol="1" bandRow="1">
                <a:effectLst>
                  <a:outerShdw blurRad="50800" dist="38100" dir="2700000" algn="tl" rotWithShape="0">
                    <a:prstClr val="black">
                      <a:alpha val="40000"/>
                    </a:prstClr>
                  </a:outerShdw>
                </a:effectLst>
                <a:tableStyleId>{5C22544A-7EE6-4342-B048-85BDC9FD1C3A}</a:tableStyleId>
              </a:tblPr>
              <a:tblGrid>
                <a:gridCol w="647700">
                  <a:extLst>
                    <a:ext uri="{9D8B030D-6E8A-4147-A177-3AD203B41FA5}">
                      <a16:colId xmlns:a16="http://schemas.microsoft.com/office/drawing/2014/main" xmlns="" val="619339307"/>
                    </a:ext>
                  </a:extLst>
                </a:gridCol>
                <a:gridCol w="4552950">
                  <a:extLst>
                    <a:ext uri="{9D8B030D-6E8A-4147-A177-3AD203B41FA5}">
                      <a16:colId xmlns:a16="http://schemas.microsoft.com/office/drawing/2014/main" xmlns="" val="956826561"/>
                    </a:ext>
                  </a:extLst>
                </a:gridCol>
                <a:gridCol w="1133475">
                  <a:extLst>
                    <a:ext uri="{9D8B030D-6E8A-4147-A177-3AD203B41FA5}">
                      <a16:colId xmlns:a16="http://schemas.microsoft.com/office/drawing/2014/main" xmlns="" val="1689241169"/>
                    </a:ext>
                  </a:extLst>
                </a:gridCol>
              </a:tblGrid>
              <a:tr h="271907">
                <a:tc>
                  <a:txBody>
                    <a:bodyPr/>
                    <a:lstStyle/>
                    <a:p>
                      <a:pPr algn="ctr">
                        <a:lnSpc>
                          <a:spcPct val="107000"/>
                        </a:lnSpc>
                        <a:spcAft>
                          <a:spcPts val="0"/>
                        </a:spcAft>
                      </a:pPr>
                      <a:r>
                        <a:rPr lang="en-GB" sz="2000" kern="100">
                          <a:effectLst/>
                        </a:rPr>
                        <a:t>No.</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lnSpc>
                          <a:spcPct val="107000"/>
                        </a:lnSpc>
                        <a:spcAft>
                          <a:spcPts val="0"/>
                        </a:spcAft>
                      </a:pPr>
                      <a:r>
                        <a:rPr lang="en-GB" sz="2000" kern="100" dirty="0">
                          <a:effectLst/>
                        </a:rPr>
                        <a:t>Type of </a:t>
                      </a:r>
                      <a:r>
                        <a:rPr lang="en-GB" sz="2000" kern="100" dirty="0" smtClean="0">
                          <a:effectLst/>
                        </a:rPr>
                        <a:t>respondents (SEP)</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lnSpc>
                          <a:spcPct val="107000"/>
                        </a:lnSpc>
                        <a:spcAft>
                          <a:spcPts val="0"/>
                        </a:spcAft>
                      </a:pPr>
                      <a:r>
                        <a:rPr lang="en-GB" sz="2000" kern="100">
                          <a:effectLst/>
                        </a:rPr>
                        <a:t>Quantity</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729522097"/>
                  </a:ext>
                </a:extLst>
              </a:tr>
              <a:tr h="290749">
                <a:tc>
                  <a:txBody>
                    <a:bodyPr/>
                    <a:lstStyle/>
                    <a:p>
                      <a:pPr algn="ctr">
                        <a:lnSpc>
                          <a:spcPct val="107000"/>
                        </a:lnSpc>
                        <a:spcAft>
                          <a:spcPts val="0"/>
                        </a:spcAft>
                      </a:pPr>
                      <a:r>
                        <a:rPr lang="en-GB" sz="2000" kern="100">
                          <a:effectLst/>
                        </a:rPr>
                        <a:t>1</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dirty="0">
                          <a:effectLst/>
                        </a:rPr>
                        <a:t>Public Council</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3428646389"/>
                  </a:ext>
                </a:extLst>
              </a:tr>
              <a:tr h="290749">
                <a:tc>
                  <a:txBody>
                    <a:bodyPr/>
                    <a:lstStyle/>
                    <a:p>
                      <a:pPr algn="ctr">
                        <a:lnSpc>
                          <a:spcPct val="107000"/>
                        </a:lnSpc>
                        <a:spcAft>
                          <a:spcPts val="0"/>
                        </a:spcAft>
                      </a:pPr>
                      <a:r>
                        <a:rPr lang="en-GB" sz="2000" kern="100">
                          <a:effectLst/>
                        </a:rPr>
                        <a:t>2</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a:effectLst/>
                        </a:rPr>
                        <a:t>Advisory Board</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4</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3198304381"/>
                  </a:ext>
                </a:extLst>
              </a:tr>
              <a:tr h="290749">
                <a:tc>
                  <a:txBody>
                    <a:bodyPr/>
                    <a:lstStyle/>
                    <a:p>
                      <a:pPr algn="ctr">
                        <a:lnSpc>
                          <a:spcPct val="107000"/>
                        </a:lnSpc>
                        <a:spcAft>
                          <a:spcPts val="0"/>
                        </a:spcAft>
                      </a:pPr>
                      <a:r>
                        <a:rPr lang="en-GB" sz="2000" kern="100">
                          <a:effectLst/>
                        </a:rPr>
                        <a:t>3</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dirty="0">
                          <a:effectLst/>
                        </a:rPr>
                        <a:t>Non-governmental organisation</a:t>
                      </a:r>
                      <a:endParaRPr lang="bg-BG" sz="2000" kern="1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30</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164167519"/>
                  </a:ext>
                </a:extLst>
              </a:tr>
              <a:tr h="290749">
                <a:tc>
                  <a:txBody>
                    <a:bodyPr/>
                    <a:lstStyle/>
                    <a:p>
                      <a:pPr algn="ctr">
                        <a:lnSpc>
                          <a:spcPct val="107000"/>
                        </a:lnSpc>
                        <a:spcAft>
                          <a:spcPts val="0"/>
                        </a:spcAft>
                      </a:pPr>
                      <a:r>
                        <a:rPr lang="en-GB" sz="2000" kern="100">
                          <a:effectLst/>
                        </a:rPr>
                        <a:t>4</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a:effectLst/>
                        </a:rPr>
                        <a:t>Business organisation</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29</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1232376221"/>
                  </a:ext>
                </a:extLst>
              </a:tr>
              <a:tr h="290749">
                <a:tc>
                  <a:txBody>
                    <a:bodyPr/>
                    <a:lstStyle/>
                    <a:p>
                      <a:pPr algn="ctr">
                        <a:lnSpc>
                          <a:spcPct val="107000"/>
                        </a:lnSpc>
                        <a:spcAft>
                          <a:spcPts val="0"/>
                        </a:spcAft>
                      </a:pPr>
                      <a:r>
                        <a:rPr lang="en-GB" sz="2000" kern="100">
                          <a:effectLst/>
                        </a:rPr>
                        <a:t>5</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a:effectLst/>
                        </a:rPr>
                        <a:t>Public sector organisation</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1215862998"/>
                  </a:ext>
                </a:extLst>
              </a:tr>
              <a:tr h="290749">
                <a:tc>
                  <a:txBody>
                    <a:bodyPr/>
                    <a:lstStyle/>
                    <a:p>
                      <a:pPr algn="ctr">
                        <a:lnSpc>
                          <a:spcPct val="107000"/>
                        </a:lnSpc>
                        <a:spcAft>
                          <a:spcPts val="0"/>
                        </a:spcAft>
                      </a:pPr>
                      <a:r>
                        <a:rPr lang="en-GB" sz="2000" kern="100">
                          <a:effectLst/>
                        </a:rPr>
                        <a:t>6</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a:effectLst/>
                        </a:rPr>
                        <a:t>User of public services</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17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1202299975"/>
                  </a:ext>
                </a:extLst>
              </a:tr>
              <a:tr h="290749">
                <a:tc>
                  <a:txBody>
                    <a:bodyPr/>
                    <a:lstStyle/>
                    <a:p>
                      <a:pPr algn="ctr">
                        <a:lnSpc>
                          <a:spcPct val="107000"/>
                        </a:lnSpc>
                        <a:spcAft>
                          <a:spcPts val="0"/>
                        </a:spcAft>
                      </a:pPr>
                      <a:r>
                        <a:rPr lang="en-GB" sz="2000" kern="100">
                          <a:effectLst/>
                        </a:rPr>
                        <a:t>7</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a:effectLst/>
                        </a:rPr>
                        <a:t>Trade union organisation</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8</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2151451252"/>
                  </a:ext>
                </a:extLst>
              </a:tr>
              <a:tr h="290749">
                <a:tc>
                  <a:txBody>
                    <a:bodyPr/>
                    <a:lstStyle/>
                    <a:p>
                      <a:pPr algn="ctr">
                        <a:lnSpc>
                          <a:spcPct val="107000"/>
                        </a:lnSpc>
                        <a:spcAft>
                          <a:spcPts val="0"/>
                        </a:spcAft>
                      </a:pPr>
                      <a:r>
                        <a:rPr lang="en-GB" sz="2000" kern="100">
                          <a:effectLst/>
                        </a:rPr>
                        <a:t>8</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GB" sz="2000" kern="100">
                          <a:effectLst/>
                        </a:rPr>
                        <a:t>Other</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r">
                        <a:lnSpc>
                          <a:spcPct val="107000"/>
                        </a:lnSpc>
                        <a:spcAft>
                          <a:spcPts val="0"/>
                        </a:spcAft>
                      </a:pPr>
                      <a:r>
                        <a:rPr lang="en-GB" sz="2000" kern="100">
                          <a:effectLst/>
                        </a:rPr>
                        <a:t>10</a:t>
                      </a:r>
                      <a:endParaRPr lang="bg-BG" sz="2000" kern="10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1434946261"/>
                  </a:ext>
                </a:extLst>
              </a:tr>
              <a:tr h="290749">
                <a:tc gridSpan="2">
                  <a:txBody>
                    <a:bodyPr/>
                    <a:lstStyle/>
                    <a:p>
                      <a:pPr algn="just">
                        <a:lnSpc>
                          <a:spcPct val="107000"/>
                        </a:lnSpc>
                        <a:spcAft>
                          <a:spcPts val="0"/>
                        </a:spcAft>
                      </a:pPr>
                      <a:r>
                        <a:rPr lang="en-GB" sz="2000" b="1" kern="100" dirty="0">
                          <a:effectLst/>
                        </a:rPr>
                        <a:t>Total:</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bg-BG"/>
                    </a:p>
                  </a:txBody>
                  <a:tcPr/>
                </a:tc>
                <a:tc>
                  <a:txBody>
                    <a:bodyPr/>
                    <a:lstStyle/>
                    <a:p>
                      <a:pPr algn="r">
                        <a:lnSpc>
                          <a:spcPct val="107000"/>
                        </a:lnSpc>
                        <a:spcAft>
                          <a:spcPts val="0"/>
                        </a:spcAft>
                      </a:pPr>
                      <a:r>
                        <a:rPr lang="en-GB" sz="2000" b="1" kern="100" dirty="0">
                          <a:effectLst/>
                        </a:rPr>
                        <a:t>112</a:t>
                      </a:r>
                      <a:endParaRPr lang="bg-BG" sz="2000" b="1" kern="1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a16="http://schemas.microsoft.com/office/drawing/2014/main" xmlns="" val="3387724237"/>
                  </a:ext>
                </a:extLst>
              </a:tr>
            </a:tbl>
          </a:graphicData>
        </a:graphic>
      </p:graphicFrame>
      <p:sp>
        <p:nvSpPr>
          <p:cNvPr id="8" name="TextBox 7"/>
          <p:cNvSpPr txBox="1"/>
          <p:nvPr/>
        </p:nvSpPr>
        <p:spPr>
          <a:xfrm>
            <a:off x="76200" y="95250"/>
            <a:ext cx="1406539" cy="584775"/>
          </a:xfrm>
          <a:prstGeom prst="rect">
            <a:avLst/>
          </a:prstGeom>
          <a:noFill/>
        </p:spPr>
        <p:txBody>
          <a:bodyPr wrap="none" rtlCol="0">
            <a:spAutoFit/>
          </a:bodyPr>
          <a:lstStyle/>
          <a:p>
            <a:r>
              <a:rPr lang="en-US" sz="3200" b="1" dirty="0" smtClean="0">
                <a:solidFill>
                  <a:srgbClr val="C00000"/>
                </a:solidFill>
                <a:effectLst>
                  <a:outerShdw blurRad="38100" dist="38100" dir="2700000" algn="tl">
                    <a:srgbClr val="000000">
                      <a:alpha val="43137"/>
                    </a:srgbClr>
                  </a:outerShdw>
                </a:effectLst>
              </a:rPr>
              <a:t>Results</a:t>
            </a:r>
            <a:endParaRPr lang="bg-BG" sz="32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25930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595</TotalTime>
  <Words>2129</Words>
  <Application>Microsoft Office PowerPoint</Application>
  <PresentationFormat>Widescreen</PresentationFormat>
  <Paragraphs>278</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Юлиян А. Господинов</dc:creator>
  <cp:lastModifiedBy>Georgieva</cp:lastModifiedBy>
  <cp:revision>34</cp:revision>
  <dcterms:created xsi:type="dcterms:W3CDTF">2025-05-22T19:07:49Z</dcterms:created>
  <dcterms:modified xsi:type="dcterms:W3CDTF">2025-05-27T12:00:22Z</dcterms:modified>
</cp:coreProperties>
</file>